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97" r:id="rId3"/>
    <p:sldId id="299" r:id="rId4"/>
    <p:sldId id="298" r:id="rId5"/>
    <p:sldId id="309" r:id="rId6"/>
    <p:sldId id="311" r:id="rId7"/>
    <p:sldId id="316" r:id="rId8"/>
    <p:sldId id="317" r:id="rId9"/>
    <p:sldId id="318" r:id="rId10"/>
    <p:sldId id="313" r:id="rId11"/>
    <p:sldId id="319" r:id="rId12"/>
    <p:sldId id="320" r:id="rId13"/>
    <p:sldId id="321" r:id="rId14"/>
    <p:sldId id="322" r:id="rId15"/>
    <p:sldId id="323" r:id="rId16"/>
    <p:sldId id="324" r:id="rId17"/>
    <p:sldId id="327" r:id="rId18"/>
    <p:sldId id="325" r:id="rId19"/>
    <p:sldId id="326" r:id="rId20"/>
    <p:sldId id="308"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29" autoAdjust="0"/>
  </p:normalViewPr>
  <p:slideViewPr>
    <p:cSldViewPr snapToGrid="0">
      <p:cViewPr varScale="1">
        <p:scale>
          <a:sx n="88" d="100"/>
          <a:sy n="88" d="100"/>
        </p:scale>
        <p:origin x="14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C06BE-86BB-42EF-869A-75100D747BFD}"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279A5-D459-4AC5-B63F-863DCE08B719}" type="slidenum">
              <a:rPr lang="en-GB" smtClean="0"/>
              <a:t>‹#›</a:t>
            </a:fld>
            <a:endParaRPr lang="en-GB"/>
          </a:p>
        </p:txBody>
      </p:sp>
    </p:spTree>
    <p:extLst>
      <p:ext uri="{BB962C8B-B14F-4D97-AF65-F5344CB8AC3E}">
        <p14:creationId xmlns:p14="http://schemas.microsoft.com/office/powerpoint/2010/main" val="61375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7F230F0-8B93-9541-A11C-5C07D4A256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64A92-7413-65B2-6C99-CBAF8A7EB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48F58-A906-A7A7-5828-E0F420565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F4995-BB2B-A171-1CBC-5C40B8FAB72E}"/>
              </a:ext>
            </a:extLst>
          </p:cNvPr>
          <p:cNvSpPr>
            <a:spLocks noGrp="1"/>
          </p:cNvSpPr>
          <p:nvPr>
            <p:ph type="body" idx="1"/>
          </p:nvPr>
        </p:nvSpPr>
        <p:spPr/>
        <p:txBody>
          <a:bodyPr/>
          <a:lstStyle/>
          <a:p>
            <a:r>
              <a:rPr lang="en-GB" b="0" dirty="0"/>
              <a:t>The hazard reported here is the hazard function. This is defined as the </a:t>
            </a:r>
            <a:r>
              <a:rPr lang="en-GB" b="0" i="1" dirty="0"/>
              <a:t>conditional probability</a:t>
            </a:r>
            <a:r>
              <a:rPr lang="en-GB" b="0" i="0" dirty="0"/>
              <a:t> that an individual will experience the event in a specific time interval, provided the participant did not experience the event in previous time interval. </a:t>
            </a:r>
          </a:p>
          <a:p>
            <a:endParaRPr lang="en-GB" b="0" i="0" dirty="0"/>
          </a:p>
          <a:p>
            <a:r>
              <a:rPr lang="en-GB" b="0" i="0" dirty="0"/>
              <a:t>Here I have reported the formal definition of the hazard function, h(</a:t>
            </a:r>
            <a:r>
              <a:rPr lang="en-GB" b="0" i="0" dirty="0" err="1"/>
              <a:t>tij</a:t>
            </a:r>
            <a:r>
              <a:rPr lang="en-GB" b="0" i="0" dirty="0"/>
              <a:t>). </a:t>
            </a:r>
            <a:r>
              <a:rPr lang="en-GB" b="0" i="0" dirty="0" err="1"/>
              <a:t>i</a:t>
            </a:r>
            <a:r>
              <a:rPr lang="en-GB" b="0" i="0" dirty="0"/>
              <a:t> indicates an individual in the study, j a time period, Ti the time period j when individual </a:t>
            </a:r>
            <a:r>
              <a:rPr lang="en-GB" b="0" i="0" dirty="0" err="1"/>
              <a:t>i</a:t>
            </a:r>
            <a:r>
              <a:rPr lang="en-GB" b="0" i="0" dirty="0"/>
              <a:t> experiences the target event. The hazard function for individual </a:t>
            </a:r>
            <a:r>
              <a:rPr lang="en-GB" b="0" i="0" dirty="0" err="1"/>
              <a:t>i</a:t>
            </a:r>
            <a:r>
              <a:rPr lang="en-GB" b="0" i="0" dirty="0"/>
              <a:t> in interval j is the probability that the event will occur in the current time period, given that it must occur now or sometime in the future. In a way this is specifying the converse of the definition, since the target event has not yet occurred, the formula expresses the probability of the event in the current time interval, provided it should occur in the current or future time intervals. </a:t>
            </a:r>
          </a:p>
          <a:p>
            <a:endParaRPr lang="en-GB" b="0" i="0" dirty="0"/>
          </a:p>
          <a:p>
            <a:r>
              <a:rPr lang="en-GB" b="0" i="0" dirty="0"/>
              <a:t>The point is that he hazard function tells us whether and when the target event is more likely to take place. </a:t>
            </a:r>
          </a:p>
          <a:p>
            <a:endParaRPr lang="en-GB" b="0" i="0" dirty="0"/>
          </a:p>
          <a:p>
            <a:r>
              <a:rPr lang="en-GB" b="0" i="0" dirty="0"/>
              <a:t>Since this probability is conditional on the participant not experiencing the event before the time interval of interest, the hazard function represents the probability of event occurrence among those that are </a:t>
            </a:r>
            <a:r>
              <a:rPr lang="en-GB" b="0" i="1" dirty="0"/>
              <a:t>eligible </a:t>
            </a:r>
            <a:r>
              <a:rPr lang="en-GB" b="0" i="0" dirty="0"/>
              <a:t> to experience the event in that interval, that is, excluding those that had already experienced it or have left the study. This consideration emphasises the importance of non-informative censoring: to be able to have informative probabilities we must be able to assume that those 134 that enter the study in year 10 are representative of the all cases that would have entered the study in year 10 had there not been censoring. </a:t>
            </a:r>
          </a:p>
          <a:p>
            <a:endParaRPr lang="en-GB" b="0" i="0" dirty="0"/>
          </a:p>
          <a:p>
            <a:endParaRPr lang="en-GB" b="0" dirty="0"/>
          </a:p>
        </p:txBody>
      </p:sp>
      <p:sp>
        <p:nvSpPr>
          <p:cNvPr id="4" name="Slide Number Placeholder 3">
            <a:extLst>
              <a:ext uri="{FF2B5EF4-FFF2-40B4-BE49-F238E27FC236}">
                <a16:creationId xmlns:a16="http://schemas.microsoft.com/office/drawing/2014/main" id="{4329912C-557E-1F50-12DE-06658245EDD0}"/>
              </a:ext>
            </a:extLst>
          </p:cNvPr>
          <p:cNvSpPr>
            <a:spLocks noGrp="1"/>
          </p:cNvSpPr>
          <p:nvPr>
            <p:ph type="sldNum" sz="quarter" idx="5"/>
          </p:nvPr>
        </p:nvSpPr>
        <p:spPr/>
        <p:txBody>
          <a:bodyPr/>
          <a:lstStyle/>
          <a:p>
            <a:fld id="{9FFE7074-E719-4A72-A131-51638B034415}" type="slidenum">
              <a:rPr lang="en-GB" smtClean="0"/>
              <a:t>10</a:t>
            </a:fld>
            <a:endParaRPr lang="en-GB"/>
          </a:p>
        </p:txBody>
      </p:sp>
    </p:spTree>
    <p:extLst>
      <p:ext uri="{BB962C8B-B14F-4D97-AF65-F5344CB8AC3E}">
        <p14:creationId xmlns:p14="http://schemas.microsoft.com/office/powerpoint/2010/main" val="237954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A8655-BB52-FABD-8D24-8E928DEB0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A5BAE-5F4E-4CAF-B34F-6F8C9209A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8A78F-E9EC-1BD6-D7EC-9C760F01682B}"/>
              </a:ext>
            </a:extLst>
          </p:cNvPr>
          <p:cNvSpPr>
            <a:spLocks noGrp="1"/>
          </p:cNvSpPr>
          <p:nvPr>
            <p:ph type="body" idx="1"/>
          </p:nvPr>
        </p:nvSpPr>
        <p:spPr/>
        <p:txBody>
          <a:bodyPr/>
          <a:lstStyle/>
          <a:p>
            <a:r>
              <a:rPr lang="en-GB" b="0" dirty="0"/>
              <a:t>To understand how the hazard function is calculated, let’s consider a time interval. </a:t>
            </a:r>
          </a:p>
          <a:p>
            <a:r>
              <a:rPr lang="en-GB" b="0" i="0" dirty="0"/>
              <a:t>In year 9 for example the risk set is n=158, and 18 participant experienced the event for the first time. So the probability of the event taking place in this interval is 18/158 = .114.</a:t>
            </a:r>
          </a:p>
          <a:p>
            <a:endParaRPr lang="en-GB" b="0" i="0" dirty="0"/>
          </a:p>
          <a:p>
            <a:r>
              <a:rPr lang="en-GB" b="0" i="0" dirty="0"/>
              <a:t>It’s important to note that these proportions are maximum likelihood estimates of the discrete time hazard function, and are the discrete limits of the Kaplan-Meier hazard estimates for continuous time, which you will encounter when you engage with survival analysis beyond this introductory presentation. </a:t>
            </a:r>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8F7884A2-F69D-A6A0-4901-DDBE901A86DB}"/>
              </a:ext>
            </a:extLst>
          </p:cNvPr>
          <p:cNvSpPr>
            <a:spLocks noGrp="1"/>
          </p:cNvSpPr>
          <p:nvPr>
            <p:ph type="sldNum" sz="quarter" idx="5"/>
          </p:nvPr>
        </p:nvSpPr>
        <p:spPr/>
        <p:txBody>
          <a:bodyPr/>
          <a:lstStyle/>
          <a:p>
            <a:fld id="{9FFE7074-E719-4A72-A131-51638B034415}" type="slidenum">
              <a:rPr lang="en-GB" smtClean="0"/>
              <a:t>11</a:t>
            </a:fld>
            <a:endParaRPr lang="en-GB"/>
          </a:p>
        </p:txBody>
      </p:sp>
    </p:spTree>
    <p:extLst>
      <p:ext uri="{BB962C8B-B14F-4D97-AF65-F5344CB8AC3E}">
        <p14:creationId xmlns:p14="http://schemas.microsoft.com/office/powerpoint/2010/main" val="51942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BD30F-3573-7602-1BD3-9F624FD87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DA389-18AF-D1CD-7F94-796BDEFEB6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B2936-6CD0-FF07-3938-CEF18599A9B2}"/>
              </a:ext>
            </a:extLst>
          </p:cNvPr>
          <p:cNvSpPr>
            <a:spLocks noGrp="1"/>
          </p:cNvSpPr>
          <p:nvPr>
            <p:ph type="body" idx="1"/>
          </p:nvPr>
        </p:nvSpPr>
        <p:spPr/>
        <p:txBody>
          <a:bodyPr/>
          <a:lstStyle/>
          <a:p>
            <a:r>
              <a:rPr lang="en-GB" b="0" i="0" dirty="0"/>
              <a:t>Let’s plot the hazard function as a line that links the estimates for different time periods. Since hazard is a probability, it will vary between 0 and 1.  In this example, we can see that the probability of initiating sexual intercourse among male adolescents in the study was low in the first two years, but increased and was higher in year 12.</a:t>
            </a:r>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A80FA0C7-61FF-E29B-4CC0-61BBA368196D}"/>
              </a:ext>
            </a:extLst>
          </p:cNvPr>
          <p:cNvSpPr>
            <a:spLocks noGrp="1"/>
          </p:cNvSpPr>
          <p:nvPr>
            <p:ph type="sldNum" sz="quarter" idx="5"/>
          </p:nvPr>
        </p:nvSpPr>
        <p:spPr/>
        <p:txBody>
          <a:bodyPr/>
          <a:lstStyle/>
          <a:p>
            <a:fld id="{9FFE7074-E719-4A72-A131-51638B034415}" type="slidenum">
              <a:rPr lang="en-GB" smtClean="0"/>
              <a:t>12</a:t>
            </a:fld>
            <a:endParaRPr lang="en-GB"/>
          </a:p>
        </p:txBody>
      </p:sp>
    </p:spTree>
    <p:extLst>
      <p:ext uri="{BB962C8B-B14F-4D97-AF65-F5344CB8AC3E}">
        <p14:creationId xmlns:p14="http://schemas.microsoft.com/office/powerpoint/2010/main" val="22287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A06FC-9F19-3845-A9C9-A9C28298D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D0CED-5B13-BE72-6372-C15DF5E07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1D7A1-6AC4-F5DF-A223-F1B1159E444D}"/>
              </a:ext>
            </a:extLst>
          </p:cNvPr>
          <p:cNvSpPr>
            <a:spLocks noGrp="1"/>
          </p:cNvSpPr>
          <p:nvPr>
            <p:ph type="body" idx="1"/>
          </p:nvPr>
        </p:nvSpPr>
        <p:spPr/>
        <p:txBody>
          <a:bodyPr/>
          <a:lstStyle/>
          <a:p>
            <a:r>
              <a:rPr lang="en-GB" b="0" dirty="0"/>
              <a:t>Overall, the hazard function estimates the unique risk of the event within an interval. </a:t>
            </a:r>
          </a:p>
          <a:p>
            <a:r>
              <a:rPr lang="en-GB" b="0" dirty="0"/>
              <a:t>The survivor function instead cumulates the estimate of risk over time periods to estimate the probability that a randomly selected individual will survive, i.e. will not experience the target event in that time interval.</a:t>
            </a:r>
          </a:p>
          <a:p>
            <a:r>
              <a:rPr lang="en-GB" b="0" dirty="0"/>
              <a:t>While at the start of the study all participants are survivors by definition, they have not yet experienced the event, by the end of the first year the probability of surviving is approximately 92%, and by the end of year 8 is 88%. Since this a cumulative estimate, the probability of surviving will never increase over time. </a:t>
            </a:r>
          </a:p>
          <a:p>
            <a:endParaRPr lang="en-GB" b="0" i="0" dirty="0"/>
          </a:p>
          <a:p>
            <a:r>
              <a:rPr lang="en-GB" b="0" i="0" dirty="0"/>
              <a:t>To understand how it is calculated, let’s consider the first two intervals where there is no censoring. </a:t>
            </a:r>
          </a:p>
          <a:p>
            <a:r>
              <a:rPr lang="en-GB" b="0" i="0" dirty="0"/>
              <a:t>Generally, the formula consider those who have not yet experienced the target event within a certain interval, divided by the number of participants.</a:t>
            </a:r>
          </a:p>
          <a:p>
            <a:r>
              <a:rPr lang="en-GB" b="0" i="0" dirty="0"/>
              <a:t>At the end of year 8, 158 participants had not yet experienced sexual intercourse, in fact they are in the risk set at the beginning of year 9. We </a:t>
            </a:r>
            <a:r>
              <a:rPr lang="en-GB" b="0" i="0" dirty="0" err="1"/>
              <a:t>divid</a:t>
            </a:r>
            <a:r>
              <a:rPr lang="en-GB" b="0" i="0" dirty="0"/>
              <a:t> 158 by 180 participants in the sample, and this tells us that the probability of surviving, not initiating sexual intercourse in year 8 is approximately 88%. </a:t>
            </a:r>
          </a:p>
          <a:p>
            <a:endParaRPr lang="en-GB" b="0" i="0" dirty="0"/>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765708A8-E9B2-1892-8674-CEF814ABDA2A}"/>
              </a:ext>
            </a:extLst>
          </p:cNvPr>
          <p:cNvSpPr>
            <a:spLocks noGrp="1"/>
          </p:cNvSpPr>
          <p:nvPr>
            <p:ph type="sldNum" sz="quarter" idx="5"/>
          </p:nvPr>
        </p:nvSpPr>
        <p:spPr/>
        <p:txBody>
          <a:bodyPr/>
          <a:lstStyle/>
          <a:p>
            <a:fld id="{9FFE7074-E719-4A72-A131-51638B034415}" type="slidenum">
              <a:rPr lang="en-GB" smtClean="0"/>
              <a:t>13</a:t>
            </a:fld>
            <a:endParaRPr lang="en-GB"/>
          </a:p>
        </p:txBody>
      </p:sp>
    </p:spTree>
    <p:extLst>
      <p:ext uri="{BB962C8B-B14F-4D97-AF65-F5344CB8AC3E}">
        <p14:creationId xmlns:p14="http://schemas.microsoft.com/office/powerpoint/2010/main" val="40753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14863-6807-729C-CC88-3E672CA7C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F3E3A-65BE-351B-C492-BF848F07A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91F3D-A4A1-2E43-0C5C-44BCD59D92BC}"/>
              </a:ext>
            </a:extLst>
          </p:cNvPr>
          <p:cNvSpPr>
            <a:spLocks noGrp="1"/>
          </p:cNvSpPr>
          <p:nvPr>
            <p:ph type="body" idx="1"/>
          </p:nvPr>
        </p:nvSpPr>
        <p:spPr/>
        <p:txBody>
          <a:bodyPr/>
          <a:lstStyle/>
          <a:p>
            <a:r>
              <a:rPr lang="en-GB" b="0" i="0" dirty="0"/>
              <a:t>However, when we have censoring, we do not know how may adolescents did not experience the target event by the end of the time intervals. </a:t>
            </a:r>
          </a:p>
          <a:p>
            <a:endParaRPr lang="en-GB" b="0" i="0" dirty="0"/>
          </a:p>
          <a:p>
            <a:r>
              <a:rPr lang="en-GB" b="0" i="0" dirty="0"/>
              <a:t>We can get around this problem considering that the hazard function tell us about the probability of event occurrence within a time interval, so, conversely, also tells us about the probability of the event not taking place.  </a:t>
            </a:r>
          </a:p>
          <a:p>
            <a:endParaRPr lang="en-GB" b="0" i="0" dirty="0"/>
          </a:p>
          <a:p>
            <a:r>
              <a:rPr lang="en-GB" b="0" i="0" dirty="0"/>
              <a:t>Therefore, the survivor function can be calculated based on the hazard function. </a:t>
            </a:r>
          </a:p>
          <a:p>
            <a:endParaRPr lang="en-GB" b="0" i="0" dirty="0"/>
          </a:p>
          <a:p>
            <a:endParaRPr lang="en-GB" b="0" dirty="0"/>
          </a:p>
        </p:txBody>
      </p:sp>
      <p:sp>
        <p:nvSpPr>
          <p:cNvPr id="4" name="Slide Number Placeholder 3">
            <a:extLst>
              <a:ext uri="{FF2B5EF4-FFF2-40B4-BE49-F238E27FC236}">
                <a16:creationId xmlns:a16="http://schemas.microsoft.com/office/drawing/2014/main" id="{43D7768B-4C8D-4E4A-B10D-EBD7ED733989}"/>
              </a:ext>
            </a:extLst>
          </p:cNvPr>
          <p:cNvSpPr>
            <a:spLocks noGrp="1"/>
          </p:cNvSpPr>
          <p:nvPr>
            <p:ph type="sldNum" sz="quarter" idx="5"/>
          </p:nvPr>
        </p:nvSpPr>
        <p:spPr/>
        <p:txBody>
          <a:bodyPr/>
          <a:lstStyle/>
          <a:p>
            <a:fld id="{9FFE7074-E719-4A72-A131-51638B034415}" type="slidenum">
              <a:rPr lang="en-GB" smtClean="0"/>
              <a:t>14</a:t>
            </a:fld>
            <a:endParaRPr lang="en-GB"/>
          </a:p>
        </p:txBody>
      </p:sp>
    </p:spTree>
    <p:extLst>
      <p:ext uri="{BB962C8B-B14F-4D97-AF65-F5344CB8AC3E}">
        <p14:creationId xmlns:p14="http://schemas.microsoft.com/office/powerpoint/2010/main" val="35528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76545-E2AA-AB37-9439-BADDD14E1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3DDF7-B07B-1C62-FCD9-424593190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DB15E-4652-89E1-89EB-B3E165485E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For example, if in the first interval the probability of experiencing the event is .083,  we subtract this from 1, and we obtain the probability of surviving during the first time interval. </a:t>
            </a:r>
          </a:p>
          <a:p>
            <a:endParaRPr lang="en-GB" b="0" i="0" dirty="0"/>
          </a:p>
          <a:p>
            <a:endParaRPr lang="en-GB" b="0" i="0" dirty="0"/>
          </a:p>
          <a:p>
            <a:endParaRPr lang="en-GB" b="0" i="0" dirty="0"/>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A9103262-2979-AEAB-710A-C8E383444934}"/>
              </a:ext>
            </a:extLst>
          </p:cNvPr>
          <p:cNvSpPr>
            <a:spLocks noGrp="1"/>
          </p:cNvSpPr>
          <p:nvPr>
            <p:ph type="sldNum" sz="quarter" idx="5"/>
          </p:nvPr>
        </p:nvSpPr>
        <p:spPr/>
        <p:txBody>
          <a:bodyPr/>
          <a:lstStyle/>
          <a:p>
            <a:fld id="{9FFE7074-E719-4A72-A131-51638B034415}" type="slidenum">
              <a:rPr lang="en-GB" smtClean="0"/>
              <a:t>15</a:t>
            </a:fld>
            <a:endParaRPr lang="en-GB"/>
          </a:p>
        </p:txBody>
      </p:sp>
    </p:spTree>
    <p:extLst>
      <p:ext uri="{BB962C8B-B14F-4D97-AF65-F5344CB8AC3E}">
        <p14:creationId xmlns:p14="http://schemas.microsoft.com/office/powerpoint/2010/main" val="25024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D254C-2FEE-F5CC-ACEA-E6832D9B8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10FA1-949B-2D63-8E3F-F9ACD67D8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2DF2F-DEFA-B70F-6A1B-494F529E066A}"/>
              </a:ext>
            </a:extLst>
          </p:cNvPr>
          <p:cNvSpPr>
            <a:spLocks noGrp="1"/>
          </p:cNvSpPr>
          <p:nvPr>
            <p:ph type="body" idx="1"/>
          </p:nvPr>
        </p:nvSpPr>
        <p:spPr/>
        <p:txBody>
          <a:bodyPr/>
          <a:lstStyle/>
          <a:p>
            <a:r>
              <a:rPr lang="en-GB" b="0" i="0" dirty="0"/>
              <a:t>In year 8,  the hazard function is .042. So we can subtract this from one to learn the probability of the event not taking place. But we then need to consider that only .917 of the original sample were at risk at the start of year 8, so to estimate the cumulative probability of surviving past year 8, we need to multiply the probability of event non-occurrence by the proportion of participants still at risk, so …</a:t>
            </a:r>
          </a:p>
          <a:p>
            <a:endParaRPr lang="en-GB" b="0" i="0" dirty="0"/>
          </a:p>
          <a:p>
            <a:r>
              <a:rPr lang="en-GB" b="0" i="0" dirty="0"/>
              <a:t>The same logic applies when there is censoring. For example, the survivor function in year 12 is (1-.262)*.501.</a:t>
            </a:r>
          </a:p>
          <a:p>
            <a:endParaRPr lang="en-GB" b="0" i="0" dirty="0"/>
          </a:p>
          <a:p>
            <a:r>
              <a:rPr lang="en-GB" b="0" i="0" dirty="0"/>
              <a:t>I also include the formal expression of this survivor function, which indicates the survivor function for interval j is the product of the survivor function in the previous interval j-1 and (1 - the estimated hazard function for period j). </a:t>
            </a:r>
          </a:p>
          <a:p>
            <a:endParaRPr lang="en-GB" b="0" i="0" dirty="0"/>
          </a:p>
          <a:p>
            <a:endParaRPr lang="en-GB" b="0" i="0" dirty="0"/>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54E2010D-0969-52E7-5447-C9495C467C0B}"/>
              </a:ext>
            </a:extLst>
          </p:cNvPr>
          <p:cNvSpPr>
            <a:spLocks noGrp="1"/>
          </p:cNvSpPr>
          <p:nvPr>
            <p:ph type="sldNum" sz="quarter" idx="5"/>
          </p:nvPr>
        </p:nvSpPr>
        <p:spPr/>
        <p:txBody>
          <a:bodyPr/>
          <a:lstStyle/>
          <a:p>
            <a:fld id="{9FFE7074-E719-4A72-A131-51638B034415}" type="slidenum">
              <a:rPr lang="en-GB" smtClean="0"/>
              <a:t>16</a:t>
            </a:fld>
            <a:endParaRPr lang="en-GB"/>
          </a:p>
        </p:txBody>
      </p:sp>
    </p:spTree>
    <p:extLst>
      <p:ext uri="{BB962C8B-B14F-4D97-AF65-F5344CB8AC3E}">
        <p14:creationId xmlns:p14="http://schemas.microsoft.com/office/powerpoint/2010/main" val="137972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32A2-CAEB-ECBC-11BD-5A86C81CC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BC856-C2AB-72B8-1566-15C92CDF2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16843-552B-E7EA-A409-CD4E92F94129}"/>
              </a:ext>
            </a:extLst>
          </p:cNvPr>
          <p:cNvSpPr>
            <a:spLocks noGrp="1"/>
          </p:cNvSpPr>
          <p:nvPr>
            <p:ph type="body" idx="1"/>
          </p:nvPr>
        </p:nvSpPr>
        <p:spPr/>
        <p:txBody>
          <a:bodyPr/>
          <a:lstStyle/>
          <a:p>
            <a:r>
              <a:rPr lang="en-GB" b="0" i="0" dirty="0"/>
              <a:t>Finally, the survivor function is useful in providing an estimate of central tendency, the median lifetime. </a:t>
            </a:r>
          </a:p>
          <a:p>
            <a:r>
              <a:rPr lang="en-GB" b="0" i="0" dirty="0"/>
              <a:t>If there were no censoring, we can calculate the mean age of event occurrence. But as I showed, this is not straightforward when we have censoring. </a:t>
            </a:r>
          </a:p>
          <a:p>
            <a:endParaRPr lang="en-GB" b="0" i="0" dirty="0"/>
          </a:p>
          <a:p>
            <a:r>
              <a:rPr lang="en-GB" b="0" i="0" dirty="0"/>
              <a:t>The median lifetime is the time value where the estimated survivor function is .50, or, in other words, the point where half of the sample has experienced the target event. </a:t>
            </a:r>
          </a:p>
          <a:p>
            <a:endParaRPr lang="en-GB" b="0" i="0" dirty="0"/>
          </a:p>
          <a:p>
            <a:r>
              <a:rPr lang="en-GB" b="0" i="0" dirty="0"/>
              <a:t>In cases where the time measure is discrete, as it is here, the method used to estimate the median lifetime is interpolation, and you can find details in references and the supporting material for this resource. </a:t>
            </a:r>
          </a:p>
          <a:p>
            <a:r>
              <a:rPr lang="en-GB" b="0" i="0" dirty="0"/>
              <a:t>Here the median lifetime is 11.01: by the start of 11.01, (16 / 17 years) half of the adolescents in the sample will have initiated sexual intercourse, while half of them have not yet. </a:t>
            </a:r>
          </a:p>
          <a:p>
            <a:endParaRPr lang="en-GB" b="0" i="0" dirty="0"/>
          </a:p>
          <a:p>
            <a:endParaRPr lang="en-GB" b="0" i="0" dirty="0"/>
          </a:p>
          <a:p>
            <a:endParaRPr lang="en-GB" b="0" dirty="0"/>
          </a:p>
        </p:txBody>
      </p:sp>
      <p:sp>
        <p:nvSpPr>
          <p:cNvPr id="4" name="Slide Number Placeholder 3">
            <a:extLst>
              <a:ext uri="{FF2B5EF4-FFF2-40B4-BE49-F238E27FC236}">
                <a16:creationId xmlns:a16="http://schemas.microsoft.com/office/drawing/2014/main" id="{1B20AB77-21B6-4E8A-9389-1601DBDE3FE8}"/>
              </a:ext>
            </a:extLst>
          </p:cNvPr>
          <p:cNvSpPr>
            <a:spLocks noGrp="1"/>
          </p:cNvSpPr>
          <p:nvPr>
            <p:ph type="sldNum" sz="quarter" idx="5"/>
          </p:nvPr>
        </p:nvSpPr>
        <p:spPr/>
        <p:txBody>
          <a:bodyPr/>
          <a:lstStyle/>
          <a:p>
            <a:fld id="{9FFE7074-E719-4A72-A131-51638B034415}" type="slidenum">
              <a:rPr lang="en-GB" smtClean="0"/>
              <a:t>17</a:t>
            </a:fld>
            <a:endParaRPr lang="en-GB"/>
          </a:p>
        </p:txBody>
      </p:sp>
    </p:spTree>
    <p:extLst>
      <p:ext uri="{BB962C8B-B14F-4D97-AF65-F5344CB8AC3E}">
        <p14:creationId xmlns:p14="http://schemas.microsoft.com/office/powerpoint/2010/main" val="373968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E08D-9132-37E0-9F67-5BC8302B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686DC-C621-591B-24D8-F7CA9E76B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C3713-B4AA-76F5-3362-6AABA8B05484}"/>
              </a:ext>
            </a:extLst>
          </p:cNvPr>
          <p:cNvSpPr>
            <a:spLocks noGrp="1"/>
          </p:cNvSpPr>
          <p:nvPr>
            <p:ph type="body" idx="1"/>
          </p:nvPr>
        </p:nvSpPr>
        <p:spPr/>
        <p:txBody>
          <a:bodyPr/>
          <a:lstStyle/>
          <a:p>
            <a:endParaRPr lang="en-GB" b="0" i="0" dirty="0"/>
          </a:p>
          <a:p>
            <a:r>
              <a:rPr lang="en-GB" b="0" i="0" dirty="0"/>
              <a:t>Finally, both functions together are useful in providing insights into the phenomena. As I discussed, the two functions are linked. This link can be seen by noting that in the first two grades the hazard function is low, and in the same years the survivor function remains relatively shallow. After year 8, the hazard function increases, and we note a relatively steeper decline in the survivor function. </a:t>
            </a:r>
          </a:p>
          <a:p>
            <a:endParaRPr lang="en-GB" b="0" i="0" dirty="0"/>
          </a:p>
          <a:p>
            <a:r>
              <a:rPr lang="en-GB" b="0" i="0" dirty="0"/>
              <a:t>It is useful to use the two graphs in combination, particularly because hazard functions can vary a lot more across time and it may be difficult to recognise a pattern. </a:t>
            </a:r>
          </a:p>
          <a:p>
            <a:endParaRPr lang="en-GB" b="0" i="0" dirty="0"/>
          </a:p>
        </p:txBody>
      </p:sp>
      <p:sp>
        <p:nvSpPr>
          <p:cNvPr id="4" name="Slide Number Placeholder 3">
            <a:extLst>
              <a:ext uri="{FF2B5EF4-FFF2-40B4-BE49-F238E27FC236}">
                <a16:creationId xmlns:a16="http://schemas.microsoft.com/office/drawing/2014/main" id="{A0652946-3A87-C878-528B-4164C7EF8928}"/>
              </a:ext>
            </a:extLst>
          </p:cNvPr>
          <p:cNvSpPr>
            <a:spLocks noGrp="1"/>
          </p:cNvSpPr>
          <p:nvPr>
            <p:ph type="sldNum" sz="quarter" idx="5"/>
          </p:nvPr>
        </p:nvSpPr>
        <p:spPr/>
        <p:txBody>
          <a:bodyPr/>
          <a:lstStyle/>
          <a:p>
            <a:fld id="{9FFE7074-E719-4A72-A131-51638B034415}" type="slidenum">
              <a:rPr lang="en-GB" smtClean="0"/>
              <a:t>18</a:t>
            </a:fld>
            <a:endParaRPr lang="en-GB"/>
          </a:p>
        </p:txBody>
      </p:sp>
    </p:spTree>
    <p:extLst>
      <p:ext uri="{BB962C8B-B14F-4D97-AF65-F5344CB8AC3E}">
        <p14:creationId xmlns:p14="http://schemas.microsoft.com/office/powerpoint/2010/main" val="244814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18D5-D41C-B12A-C5FE-89F85A0F6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D1CC7-4D64-941A-C379-B9EB156B5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D528-302B-F92C-5031-D7A700B8A37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59EA5C-723E-0256-5DED-C2214FA10DE5}"/>
              </a:ext>
            </a:extLst>
          </p:cNvPr>
          <p:cNvSpPr>
            <a:spLocks noGrp="1"/>
          </p:cNvSpPr>
          <p:nvPr>
            <p:ph type="sldNum" sz="quarter" idx="5"/>
          </p:nvPr>
        </p:nvSpPr>
        <p:spPr/>
        <p:txBody>
          <a:bodyPr/>
          <a:lstStyle/>
          <a:p>
            <a:fld id="{9FFE7074-E719-4A72-A131-51638B034415}" type="slidenum">
              <a:rPr lang="en-GB" smtClean="0"/>
              <a:t>19</a:t>
            </a:fld>
            <a:endParaRPr lang="en-GB"/>
          </a:p>
        </p:txBody>
      </p:sp>
    </p:spTree>
    <p:extLst>
      <p:ext uri="{BB962C8B-B14F-4D97-AF65-F5344CB8AC3E}">
        <p14:creationId xmlns:p14="http://schemas.microsoft.com/office/powerpoint/2010/main" val="27579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EBD3-48ED-C527-A4DA-C8CFD86C7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CF3E6-0B9B-268B-A981-6FE2EDF9E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FC06E-FF8D-693C-EECC-729778AE2208}"/>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C2051F33-6051-B182-393E-DDEE05DEB37E}"/>
              </a:ext>
            </a:extLst>
          </p:cNvPr>
          <p:cNvSpPr>
            <a:spLocks noGrp="1"/>
          </p:cNvSpPr>
          <p:nvPr>
            <p:ph type="sldNum" sz="quarter" idx="5"/>
          </p:nvPr>
        </p:nvSpPr>
        <p:spPr/>
        <p:txBody>
          <a:bodyPr/>
          <a:lstStyle/>
          <a:p>
            <a:fld id="{9FFE7074-E719-4A72-A131-51638B034415}" type="slidenum">
              <a:rPr lang="en-GB" smtClean="0"/>
              <a:t>2</a:t>
            </a:fld>
            <a:endParaRPr lang="en-GB"/>
          </a:p>
        </p:txBody>
      </p:sp>
    </p:spTree>
    <p:extLst>
      <p:ext uri="{BB962C8B-B14F-4D97-AF65-F5344CB8AC3E}">
        <p14:creationId xmlns:p14="http://schemas.microsoft.com/office/powerpoint/2010/main" val="2488542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17F230F0-8B93-9541-A11C-5C07D4A256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81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will first talk about censoring and why this is key challenge in survival analysis</a:t>
            </a:r>
          </a:p>
          <a:p>
            <a:r>
              <a:rPr lang="en-GB" dirty="0"/>
              <a:t>I will then introduce a way to summarise survival statistics using life tables.</a:t>
            </a:r>
          </a:p>
          <a:p>
            <a:r>
              <a:rPr lang="en-GB" dirty="0"/>
              <a:t>This will allow me to introduce the hazard function and survivor function.</a:t>
            </a:r>
          </a:p>
          <a:p>
            <a:endParaRPr lang="en-GB" dirty="0"/>
          </a:p>
          <a:p>
            <a:r>
              <a:rPr lang="en-GB" dirty="0"/>
              <a:t>I highlight that in this and the next presentation I will only present examples of discrete time events, events that are measured in coarse time units like years. </a:t>
            </a:r>
          </a:p>
          <a:p>
            <a:endParaRPr lang="en-GB" dirty="0"/>
          </a:p>
          <a:p>
            <a:r>
              <a:rPr lang="en-GB" dirty="0"/>
              <a:t>I do this because in my experience it is the best way of understanding the concepts and principles of survival analysis. Once these concepts are developed, I found it easier to understand the more sophisticated methods that are used to describe and analyse continuous time event occurrence, like the Kaplan-Meier method and Cox regression models. </a:t>
            </a:r>
          </a:p>
          <a:p>
            <a:endParaRPr lang="en-GB" dirty="0"/>
          </a:p>
          <a:p>
            <a:r>
              <a:rPr lang="en-GB" dirty="0"/>
              <a:t>Overall, I think that considering first the basics of discrete time event occurrence help lay out a strong foundation for understanding survival analysis. </a:t>
            </a:r>
          </a:p>
        </p:txBody>
      </p:sp>
      <p:sp>
        <p:nvSpPr>
          <p:cNvPr id="4" name="Slide Number Placeholder 3"/>
          <p:cNvSpPr>
            <a:spLocks noGrp="1"/>
          </p:cNvSpPr>
          <p:nvPr>
            <p:ph type="sldNum" sz="quarter" idx="5"/>
          </p:nvPr>
        </p:nvSpPr>
        <p:spPr/>
        <p:txBody>
          <a:bodyPr/>
          <a:lstStyle/>
          <a:p>
            <a:fld id="{9FFE7074-E719-4A72-A131-51638B034415}" type="slidenum">
              <a:rPr lang="en-GB" smtClean="0"/>
              <a:t>3</a:t>
            </a:fld>
            <a:endParaRPr lang="en-GB"/>
          </a:p>
        </p:txBody>
      </p:sp>
    </p:spTree>
    <p:extLst>
      <p:ext uri="{BB962C8B-B14F-4D97-AF65-F5344CB8AC3E}">
        <p14:creationId xmlns:p14="http://schemas.microsoft.com/office/powerpoint/2010/main" val="348826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E173-95E3-65CA-850E-6A06518D7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55EC8-7B65-9EC5-AD14-9699E3708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8251E-80BC-1838-B042-089B123F5D15}"/>
              </a:ext>
            </a:extLst>
          </p:cNvPr>
          <p:cNvSpPr>
            <a:spLocks noGrp="1"/>
          </p:cNvSpPr>
          <p:nvPr>
            <p:ph type="body" idx="1"/>
          </p:nvPr>
        </p:nvSpPr>
        <p:spPr/>
        <p:txBody>
          <a:bodyPr/>
          <a:lstStyle/>
          <a:p>
            <a:r>
              <a:rPr lang="en-GB" b="0" dirty="0"/>
              <a:t>Survival analysis provides a solution to a key challenge when analysing data on event occurrence.</a:t>
            </a:r>
          </a:p>
          <a:p>
            <a:endParaRPr lang="en-GB" b="0" dirty="0"/>
          </a:p>
          <a:p>
            <a:r>
              <a:rPr lang="en-GB" b="0" dirty="0"/>
              <a:t>In the first presentation I provided this fictional example. We are interested in investigating whether and when young persons first experience suicidal thoughts.</a:t>
            </a:r>
          </a:p>
          <a:p>
            <a:r>
              <a:rPr lang="en-GB" b="0" dirty="0"/>
              <a:t>Assume that we ran this study recruiting adolescents at 14 years of age and followed them up until age 32. </a:t>
            </a:r>
          </a:p>
          <a:p>
            <a:r>
              <a:rPr lang="en-GB" b="0" dirty="0"/>
              <a:t>As it happens, participant 5 dropped out from the study before reporting the target event, and participant 4 finished the study but never reported the event taking place. We do not know the timing of the event of these participants, and when we don’t know this, we talk about “censoring”. </a:t>
            </a:r>
          </a:p>
          <a:p>
            <a:endParaRPr lang="en-GB" b="0" dirty="0"/>
          </a:p>
          <a:p>
            <a:r>
              <a:rPr lang="en-GB" b="0" dirty="0"/>
              <a:t>This  examples illustrates the reasons why censoring happens: either participants never experience the event during the study, as participants #4, or some participants leave the study before we can record the event, like participant #5. </a:t>
            </a:r>
          </a:p>
          <a:p>
            <a:endParaRPr lang="en-GB" b="0" dirty="0"/>
          </a:p>
          <a:p>
            <a:r>
              <a:rPr lang="en-GB" b="0" dirty="0"/>
              <a:t>There may be studies where there is no censoring: for example, if we are investigating life expectations of a group of individuals, provided that we study them long enough until they eventually pass away and no one drops out from the study, then we will not have censored data. But censoring is usually present in studies of event occurrence. </a:t>
            </a:r>
          </a:p>
          <a:p>
            <a:endParaRPr lang="en-GB" b="0" dirty="0"/>
          </a:p>
          <a:p>
            <a:endParaRPr lang="en-GB" b="0" dirty="0"/>
          </a:p>
        </p:txBody>
      </p:sp>
      <p:sp>
        <p:nvSpPr>
          <p:cNvPr id="4" name="Slide Number Placeholder 3">
            <a:extLst>
              <a:ext uri="{FF2B5EF4-FFF2-40B4-BE49-F238E27FC236}">
                <a16:creationId xmlns:a16="http://schemas.microsoft.com/office/drawing/2014/main" id="{87500F1B-A1B1-703A-A7A3-749DD85EE3B5}"/>
              </a:ext>
            </a:extLst>
          </p:cNvPr>
          <p:cNvSpPr>
            <a:spLocks noGrp="1"/>
          </p:cNvSpPr>
          <p:nvPr>
            <p:ph type="sldNum" sz="quarter" idx="5"/>
          </p:nvPr>
        </p:nvSpPr>
        <p:spPr/>
        <p:txBody>
          <a:bodyPr/>
          <a:lstStyle/>
          <a:p>
            <a:fld id="{9FFE7074-E719-4A72-A131-51638B034415}" type="slidenum">
              <a:rPr lang="en-GB" smtClean="0"/>
              <a:t>4</a:t>
            </a:fld>
            <a:endParaRPr lang="en-GB"/>
          </a:p>
        </p:txBody>
      </p:sp>
    </p:spTree>
    <p:extLst>
      <p:ext uri="{BB962C8B-B14F-4D97-AF65-F5344CB8AC3E}">
        <p14:creationId xmlns:p14="http://schemas.microsoft.com/office/powerpoint/2010/main" val="238104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13AD1-32F6-C849-ACC1-5BC8A46BE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BEBF5-51FC-D539-93AE-E2D1369AC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E53E4-9A96-3092-5CCA-EA3A68C2AAA3}"/>
              </a:ext>
            </a:extLst>
          </p:cNvPr>
          <p:cNvSpPr>
            <a:spLocks noGrp="1"/>
          </p:cNvSpPr>
          <p:nvPr>
            <p:ph type="body" idx="1"/>
          </p:nvPr>
        </p:nvSpPr>
        <p:spPr/>
        <p:txBody>
          <a:bodyPr/>
          <a:lstStyle/>
          <a:p>
            <a:r>
              <a:rPr lang="en-GB" b="0" dirty="0"/>
              <a:t>The problem with censoring is then the problem of missing data. In some instances we can be confident that censoring is not linked to the target event occurrence. In these cases we say that censoring is non-informative: it is independent of the target event. For example, participant #4 here is censored by design since we finished the study at that point. The decision to end the study at age 32 is independent of the event we are interested in. </a:t>
            </a:r>
          </a:p>
          <a:p>
            <a:endParaRPr lang="en-GB" b="1" dirty="0"/>
          </a:p>
          <a:p>
            <a:r>
              <a:rPr lang="en-GB" b="0" dirty="0"/>
              <a:t>Take participant #5 however: if the participant left the study independently from the target event, we would also say that in their case censoring was non-informative. For example, the participant may have left the study because they emigrated. In similar cases, if we are confident that censoring was non-informative  and can assume that all  participants that remain in the study after censoring are representative of  participants who would have remained in the study had censoring not occurred. </a:t>
            </a:r>
          </a:p>
          <a:p>
            <a:endParaRPr lang="en-GB" b="1" dirty="0"/>
          </a:p>
          <a:p>
            <a:r>
              <a:rPr lang="en-GB" b="0" dirty="0"/>
              <a:t>But if we didn’t know why participant #5 is censored we may worry that the reasons that led to the participant being censored were linked to the target event: if the participant left the study because suicidal thoughts occurred and were so severe that the participant acted on these thoughts, than leaving the study is directly linked with the event occurrence that we did not record. In this case, we say the censoring is informative. </a:t>
            </a:r>
          </a:p>
          <a:p>
            <a:endParaRPr lang="en-GB" b="1" dirty="0"/>
          </a:p>
          <a:p>
            <a:r>
              <a:rPr lang="en-GB" b="0" dirty="0"/>
              <a:t>In the latter case we cannot assume that participants that remain in the study after censoring are representative of all individuals who would have remained in the study had censoring not happened. </a:t>
            </a:r>
          </a:p>
          <a:p>
            <a:endParaRPr lang="en-GB" b="0" dirty="0"/>
          </a:p>
          <a:p>
            <a:r>
              <a:rPr lang="en-GB" b="0" dirty="0"/>
              <a:t>Similarly to other methods that deal with missing data, survival analyses inferences are valid if we can reasonably assume that the mechanisms of censoring are non-informative: either censoring happens at random, for example participants emigrate, or censoring is by design, e.g. researchers terminate the study at a certain point. </a:t>
            </a:r>
          </a:p>
          <a:p>
            <a:endParaRPr lang="en-GB" b="0" dirty="0"/>
          </a:p>
          <a:p>
            <a:endParaRPr lang="en-GB" b="1" dirty="0"/>
          </a:p>
        </p:txBody>
      </p:sp>
      <p:sp>
        <p:nvSpPr>
          <p:cNvPr id="4" name="Slide Number Placeholder 3">
            <a:extLst>
              <a:ext uri="{FF2B5EF4-FFF2-40B4-BE49-F238E27FC236}">
                <a16:creationId xmlns:a16="http://schemas.microsoft.com/office/drawing/2014/main" id="{366370AA-CBC9-A713-0851-1BCBEF5E6361}"/>
              </a:ext>
            </a:extLst>
          </p:cNvPr>
          <p:cNvSpPr>
            <a:spLocks noGrp="1"/>
          </p:cNvSpPr>
          <p:nvPr>
            <p:ph type="sldNum" sz="quarter" idx="5"/>
          </p:nvPr>
        </p:nvSpPr>
        <p:spPr/>
        <p:txBody>
          <a:bodyPr/>
          <a:lstStyle/>
          <a:p>
            <a:fld id="{9FFE7074-E719-4A72-A131-51638B034415}" type="slidenum">
              <a:rPr lang="en-GB" smtClean="0"/>
              <a:t>5</a:t>
            </a:fld>
            <a:endParaRPr lang="en-GB"/>
          </a:p>
        </p:txBody>
      </p:sp>
    </p:spTree>
    <p:extLst>
      <p:ext uri="{BB962C8B-B14F-4D97-AF65-F5344CB8AC3E}">
        <p14:creationId xmlns:p14="http://schemas.microsoft.com/office/powerpoint/2010/main" val="422404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25A2-0D83-21D3-CA42-35F19585E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ADB6C-7886-8F9D-1164-31A76CC48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E6B27-BE77-ECD0-0036-6236284DD84C}"/>
              </a:ext>
            </a:extLst>
          </p:cNvPr>
          <p:cNvSpPr>
            <a:spLocks noGrp="1"/>
          </p:cNvSpPr>
          <p:nvPr>
            <p:ph type="body" idx="1"/>
          </p:nvPr>
        </p:nvSpPr>
        <p:spPr/>
        <p:txBody>
          <a:bodyPr/>
          <a:lstStyle/>
          <a:p>
            <a:r>
              <a:rPr lang="en-GB" b="0" dirty="0"/>
              <a:t>In the remainder of this and the next presentation I will use a dataset to illustrate the methods.</a:t>
            </a:r>
          </a:p>
          <a:p>
            <a:r>
              <a:rPr lang="en-GB" b="0" dirty="0"/>
              <a:t> </a:t>
            </a:r>
          </a:p>
          <a:p>
            <a:r>
              <a:rPr lang="en-GB" b="0" dirty="0"/>
              <a:t>This dataset comes from a study published in 1996 in Child Development. Male heterosexual adolescents were followed up from grade year 7 to grade year 12, roughly 12 to 13 years to 17/18 years of age. </a:t>
            </a:r>
          </a:p>
          <a:p>
            <a:r>
              <a:rPr lang="en-GB" b="0" dirty="0"/>
              <a:t>The beginning of time was grade 7, the target event was </a:t>
            </a:r>
            <a:r>
              <a:rPr lang="en-GB" b="0" dirty="0" err="1"/>
              <a:t>initation</a:t>
            </a:r>
            <a:r>
              <a:rPr lang="en-GB" b="0" dirty="0"/>
              <a:t> of sexual intercourse, in what year did </a:t>
            </a:r>
            <a:r>
              <a:rPr lang="en-GB" b="0" dirty="0" err="1"/>
              <a:t>adolscents</a:t>
            </a:r>
            <a:r>
              <a:rPr lang="en-GB" b="0" dirty="0"/>
              <a:t> reported they had started having sexual relationships. There were also some covariates, which I will describe in the next presentation. </a:t>
            </a:r>
          </a:p>
          <a:p>
            <a:endParaRPr lang="en-GB" b="0" dirty="0"/>
          </a:p>
          <a:p>
            <a:r>
              <a:rPr lang="en-GB" b="0" dirty="0"/>
              <a:t>I have modified this dataset to introduce some non-informative censoring, I have censored some data at random. The dataset and the R script to run the examples are available with the course material. </a:t>
            </a:r>
          </a:p>
          <a:p>
            <a:endParaRPr lang="en-GB" b="0" dirty="0"/>
          </a:p>
        </p:txBody>
      </p:sp>
      <p:sp>
        <p:nvSpPr>
          <p:cNvPr id="4" name="Slide Number Placeholder 3">
            <a:extLst>
              <a:ext uri="{FF2B5EF4-FFF2-40B4-BE49-F238E27FC236}">
                <a16:creationId xmlns:a16="http://schemas.microsoft.com/office/drawing/2014/main" id="{39162895-3174-2BDC-ACB2-F54807EA9AED}"/>
              </a:ext>
            </a:extLst>
          </p:cNvPr>
          <p:cNvSpPr>
            <a:spLocks noGrp="1"/>
          </p:cNvSpPr>
          <p:nvPr>
            <p:ph type="sldNum" sz="quarter" idx="5"/>
          </p:nvPr>
        </p:nvSpPr>
        <p:spPr/>
        <p:txBody>
          <a:bodyPr/>
          <a:lstStyle/>
          <a:p>
            <a:fld id="{9FFE7074-E719-4A72-A131-51638B034415}" type="slidenum">
              <a:rPr lang="en-GB" smtClean="0"/>
              <a:t>6</a:t>
            </a:fld>
            <a:endParaRPr lang="en-GB"/>
          </a:p>
        </p:txBody>
      </p:sp>
    </p:spTree>
    <p:extLst>
      <p:ext uri="{BB962C8B-B14F-4D97-AF65-F5344CB8AC3E}">
        <p14:creationId xmlns:p14="http://schemas.microsoft.com/office/powerpoint/2010/main" val="263404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AEF5-26F0-2C1B-2706-E7A73D55C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B1D93-ACD8-2F77-4BBA-91A11A356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1A2E9-BEB1-8714-5587-9DA092D150A7}"/>
              </a:ext>
            </a:extLst>
          </p:cNvPr>
          <p:cNvSpPr>
            <a:spLocks noGrp="1"/>
          </p:cNvSpPr>
          <p:nvPr>
            <p:ph type="body" idx="1"/>
          </p:nvPr>
        </p:nvSpPr>
        <p:spPr/>
        <p:txBody>
          <a:bodyPr/>
          <a:lstStyle/>
          <a:p>
            <a:r>
              <a:rPr lang="en-GB" b="0" dirty="0"/>
              <a:t>I wanted to draw the attention to the structure of the data here. There isn’t a variable that reports whether the event took place or not: we can infer it by looking at the combination of the “time” and “censor” variable. Since the case is not censored, the event took place. </a:t>
            </a:r>
          </a:p>
        </p:txBody>
      </p:sp>
      <p:sp>
        <p:nvSpPr>
          <p:cNvPr id="4" name="Slide Number Placeholder 3">
            <a:extLst>
              <a:ext uri="{FF2B5EF4-FFF2-40B4-BE49-F238E27FC236}">
                <a16:creationId xmlns:a16="http://schemas.microsoft.com/office/drawing/2014/main" id="{82763DE8-35D4-18E0-41E9-FD548EC6D508}"/>
              </a:ext>
            </a:extLst>
          </p:cNvPr>
          <p:cNvSpPr>
            <a:spLocks noGrp="1"/>
          </p:cNvSpPr>
          <p:nvPr>
            <p:ph type="sldNum" sz="quarter" idx="5"/>
          </p:nvPr>
        </p:nvSpPr>
        <p:spPr/>
        <p:txBody>
          <a:bodyPr/>
          <a:lstStyle/>
          <a:p>
            <a:fld id="{9FFE7074-E719-4A72-A131-51638B034415}" type="slidenum">
              <a:rPr lang="en-GB" smtClean="0"/>
              <a:t>7</a:t>
            </a:fld>
            <a:endParaRPr lang="en-GB"/>
          </a:p>
        </p:txBody>
      </p:sp>
    </p:spTree>
    <p:extLst>
      <p:ext uri="{BB962C8B-B14F-4D97-AF65-F5344CB8AC3E}">
        <p14:creationId xmlns:p14="http://schemas.microsoft.com/office/powerpoint/2010/main" val="291409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0B6D9-258A-6969-B698-967C08F86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BFE15-0E5A-DA58-3362-2FDD8DE7B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4B6FD5-AD5B-91A4-230D-E7275AE8A20F}"/>
              </a:ext>
            </a:extLst>
          </p:cNvPr>
          <p:cNvSpPr>
            <a:spLocks noGrp="1"/>
          </p:cNvSpPr>
          <p:nvPr>
            <p:ph type="body" idx="1"/>
          </p:nvPr>
        </p:nvSpPr>
        <p:spPr/>
        <p:txBody>
          <a:bodyPr/>
          <a:lstStyle/>
          <a:p>
            <a:r>
              <a:rPr lang="en-GB" b="0" dirty="0"/>
              <a:t>If we look at ID #2, we can see the case is censored, so the case left the study without the event ever taking place. </a:t>
            </a:r>
          </a:p>
          <a:p>
            <a:r>
              <a:rPr lang="en-GB" b="0" dirty="0"/>
              <a:t>In this study the researchers stopped following up participants after grade 12, so the censoring is not informative, not related to the event taking place. </a:t>
            </a:r>
          </a:p>
        </p:txBody>
      </p:sp>
      <p:sp>
        <p:nvSpPr>
          <p:cNvPr id="4" name="Slide Number Placeholder 3">
            <a:extLst>
              <a:ext uri="{FF2B5EF4-FFF2-40B4-BE49-F238E27FC236}">
                <a16:creationId xmlns:a16="http://schemas.microsoft.com/office/drawing/2014/main" id="{9ECFDC7A-98A9-7F74-EC8B-2A20B2340ECE}"/>
              </a:ext>
            </a:extLst>
          </p:cNvPr>
          <p:cNvSpPr>
            <a:spLocks noGrp="1"/>
          </p:cNvSpPr>
          <p:nvPr>
            <p:ph type="sldNum" sz="quarter" idx="5"/>
          </p:nvPr>
        </p:nvSpPr>
        <p:spPr/>
        <p:txBody>
          <a:bodyPr/>
          <a:lstStyle/>
          <a:p>
            <a:fld id="{9FFE7074-E719-4A72-A131-51638B034415}" type="slidenum">
              <a:rPr lang="en-GB" smtClean="0"/>
              <a:t>8</a:t>
            </a:fld>
            <a:endParaRPr lang="en-GB"/>
          </a:p>
        </p:txBody>
      </p:sp>
    </p:spTree>
    <p:extLst>
      <p:ext uri="{BB962C8B-B14F-4D97-AF65-F5344CB8AC3E}">
        <p14:creationId xmlns:p14="http://schemas.microsoft.com/office/powerpoint/2010/main" val="207074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BCB9-BBB1-06CB-4450-6E7F3C8F8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B4E42-18D8-0CEF-3C44-9784BF3B6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7F960-F294-8A36-F642-248BB24ED8B9}"/>
              </a:ext>
            </a:extLst>
          </p:cNvPr>
          <p:cNvSpPr>
            <a:spLocks noGrp="1"/>
          </p:cNvSpPr>
          <p:nvPr>
            <p:ph type="body" idx="1"/>
          </p:nvPr>
        </p:nvSpPr>
        <p:spPr/>
        <p:txBody>
          <a:bodyPr/>
          <a:lstStyle/>
          <a:p>
            <a:r>
              <a:rPr lang="en-GB" b="0" dirty="0"/>
              <a:t>The life table provide summary information regarding the event occurrence over time. </a:t>
            </a:r>
          </a:p>
          <a:p>
            <a:endParaRPr lang="en-GB" b="0" dirty="0"/>
          </a:p>
          <a:p>
            <a:r>
              <a:rPr lang="en-GB" b="0" dirty="0"/>
              <a:t>In the rows we have time intervals, grade 7 to 8, grade 8 to 9, etc. The interval includes the initial time, i.e. the start of year 7, but excludes the concluding time, i.e. the start of year 8. </a:t>
            </a:r>
          </a:p>
          <a:p>
            <a:endParaRPr lang="en-GB" b="0" dirty="0"/>
          </a:p>
          <a:p>
            <a:r>
              <a:rPr lang="en-GB" b="0" dirty="0"/>
              <a:t>The </a:t>
            </a:r>
            <a:r>
              <a:rPr lang="en-GB" b="0" dirty="0" err="1"/>
              <a:t>n.risk</a:t>
            </a:r>
            <a:r>
              <a:rPr lang="en-GB" b="0" dirty="0"/>
              <a:t> column reports the numbers of participants that were in the study and had not yet experienced the target event at the beginning of the interval. At the beginning of interval 7, the “beginning of time” all participants had not yet had intercourse by design. </a:t>
            </a:r>
            <a:r>
              <a:rPr lang="en-GB" b="0" dirty="0" err="1"/>
              <a:t>N.risk</a:t>
            </a:r>
            <a:r>
              <a:rPr lang="en-GB" b="0" dirty="0"/>
              <a:t> means that this is the number of participants at risk of experiencing the event for the first time. </a:t>
            </a:r>
          </a:p>
          <a:p>
            <a:endParaRPr lang="en-GB" b="0" dirty="0"/>
          </a:p>
          <a:p>
            <a:r>
              <a:rPr lang="en-GB" b="0" dirty="0"/>
              <a:t>The </a:t>
            </a:r>
            <a:r>
              <a:rPr lang="en-GB" b="0" dirty="0" err="1"/>
              <a:t>n.event</a:t>
            </a:r>
            <a:r>
              <a:rPr lang="en-GB" b="0" dirty="0"/>
              <a:t> reports the number of participants who experienced the event during that interval, e.g., 15 had reported sexual intercourse for the first time between grade 7 and grade 8. </a:t>
            </a:r>
          </a:p>
          <a:p>
            <a:endParaRPr lang="en-GB" b="0" dirty="0"/>
          </a:p>
          <a:p>
            <a:r>
              <a:rPr lang="en-GB" b="0" dirty="0"/>
              <a:t>The </a:t>
            </a:r>
            <a:r>
              <a:rPr lang="en-GB" b="0" dirty="0" err="1"/>
              <a:t>n.cesor</a:t>
            </a:r>
            <a:r>
              <a:rPr lang="en-GB" b="0" dirty="0"/>
              <a:t> is the number censored, those who left the study before the target event was ever recorded. </a:t>
            </a:r>
          </a:p>
          <a:p>
            <a:endParaRPr lang="en-GB" b="0" dirty="0"/>
          </a:p>
          <a:p>
            <a:r>
              <a:rPr lang="en-GB" b="0" dirty="0"/>
              <a:t>Note that the number at risk in every interval is the number of participants in the study minus the sum of those that had experienced the event in the previous interval and those censored in the previous interval. For example, the risk set in year 10 is 158 – (18 +6) = 134</a:t>
            </a:r>
          </a:p>
        </p:txBody>
      </p:sp>
      <p:sp>
        <p:nvSpPr>
          <p:cNvPr id="4" name="Slide Number Placeholder 3">
            <a:extLst>
              <a:ext uri="{FF2B5EF4-FFF2-40B4-BE49-F238E27FC236}">
                <a16:creationId xmlns:a16="http://schemas.microsoft.com/office/drawing/2014/main" id="{A73D36EA-73C6-012A-9F71-0096C7BF46A2}"/>
              </a:ext>
            </a:extLst>
          </p:cNvPr>
          <p:cNvSpPr>
            <a:spLocks noGrp="1"/>
          </p:cNvSpPr>
          <p:nvPr>
            <p:ph type="sldNum" sz="quarter" idx="5"/>
          </p:nvPr>
        </p:nvSpPr>
        <p:spPr/>
        <p:txBody>
          <a:bodyPr/>
          <a:lstStyle/>
          <a:p>
            <a:fld id="{9FFE7074-E719-4A72-A131-51638B034415}" type="slidenum">
              <a:rPr lang="en-GB" smtClean="0"/>
              <a:t>9</a:t>
            </a:fld>
            <a:endParaRPr lang="en-GB"/>
          </a:p>
        </p:txBody>
      </p:sp>
    </p:spTree>
    <p:extLst>
      <p:ext uri="{BB962C8B-B14F-4D97-AF65-F5344CB8AC3E}">
        <p14:creationId xmlns:p14="http://schemas.microsoft.com/office/powerpoint/2010/main" val="116208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F278-412F-2F5D-0C20-D2E800078A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3C8ADE-D2E8-1552-6F8A-E3FA75792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4339FB-8CF4-EE9D-157E-786AA92FCD3B}"/>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5" name="Footer Placeholder 4">
            <a:extLst>
              <a:ext uri="{FF2B5EF4-FFF2-40B4-BE49-F238E27FC236}">
                <a16:creationId xmlns:a16="http://schemas.microsoft.com/office/drawing/2014/main" id="{76376941-B09C-14A0-F163-B4998674E8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D2DF35-4DC0-BFF6-E6A3-33A0C75AAE65}"/>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37642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6D1E-5FB7-EF08-2D47-68E9A3ACC7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489FE4-5205-6483-467F-E24C452AEE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45ACD-5693-17D3-C9C5-B1474892F1A5}"/>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5" name="Footer Placeholder 4">
            <a:extLst>
              <a:ext uri="{FF2B5EF4-FFF2-40B4-BE49-F238E27FC236}">
                <a16:creationId xmlns:a16="http://schemas.microsoft.com/office/drawing/2014/main" id="{CFE6A318-68A6-3112-0BB5-E96675226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E6136-95EE-5AF6-4ABC-53F3BF87A8DA}"/>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260345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7F477-5D60-CBCB-81AB-C1205AB1CB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4545C0-1C8E-60D9-16B5-D6E617DD38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4E0FCB-489D-522A-30B9-66343A8636AE}"/>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5" name="Footer Placeholder 4">
            <a:extLst>
              <a:ext uri="{FF2B5EF4-FFF2-40B4-BE49-F238E27FC236}">
                <a16:creationId xmlns:a16="http://schemas.microsoft.com/office/drawing/2014/main" id="{1BC29C08-B151-5121-5FE1-6D3770E5A7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BAE86-DCD2-3E00-8B79-B2C942CF68A7}"/>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62442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0D4EC6D5-1C0E-488C-847D-E6BC6FEF3CE9}"/>
              </a:ext>
            </a:extLst>
          </p:cNvPr>
          <p:cNvPicPr>
            <a:picLocks noChangeAspect="1"/>
          </p:cNvPicPr>
          <p:nvPr userDrawn="1"/>
        </p:nvPicPr>
        <p:blipFill>
          <a:blip r:embed="rId6"/>
          <a:stretch>
            <a:fillRect/>
          </a:stretch>
        </p:blipFill>
        <p:spPr>
          <a:xfrm>
            <a:off x="4488450" y="6283183"/>
            <a:ext cx="2095238" cy="447619"/>
          </a:xfrm>
          <a:prstGeom prst="rect">
            <a:avLst/>
          </a:prstGeom>
        </p:spPr>
      </p:pic>
    </p:spTree>
    <p:extLst>
      <p:ext uri="{BB962C8B-B14F-4D97-AF65-F5344CB8AC3E}">
        <p14:creationId xmlns:p14="http://schemas.microsoft.com/office/powerpoint/2010/main" val="18089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BF20498E-62FC-44C7-A5AE-A35AE88D0EC6}"/>
              </a:ext>
            </a:extLst>
          </p:cNvPr>
          <p:cNvPicPr>
            <a:picLocks noChangeAspect="1"/>
          </p:cNvPicPr>
          <p:nvPr userDrawn="1"/>
        </p:nvPicPr>
        <p:blipFill>
          <a:blip r:embed="rId6"/>
          <a:stretch>
            <a:fillRect/>
          </a:stretch>
        </p:blipFill>
        <p:spPr>
          <a:xfrm>
            <a:off x="4488450" y="6283183"/>
            <a:ext cx="2095238" cy="447619"/>
          </a:xfrm>
          <a:prstGeom prst="rect">
            <a:avLst/>
          </a:prstGeom>
        </p:spPr>
      </p:pic>
    </p:spTree>
    <p:extLst>
      <p:ext uri="{BB962C8B-B14F-4D97-AF65-F5344CB8AC3E}">
        <p14:creationId xmlns:p14="http://schemas.microsoft.com/office/powerpoint/2010/main" val="238827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accent5"/>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8" name="Picture 7">
            <a:extLst>
              <a:ext uri="{FF2B5EF4-FFF2-40B4-BE49-F238E27FC236}">
                <a16:creationId xmlns:a16="http://schemas.microsoft.com/office/drawing/2014/main" id="{7FC403FE-61E7-4335-AC11-5FAD3B7A0AB9}"/>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37252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13" name="Picture 12">
            <a:extLst>
              <a:ext uri="{FF2B5EF4-FFF2-40B4-BE49-F238E27FC236}">
                <a16:creationId xmlns:a16="http://schemas.microsoft.com/office/drawing/2014/main" id="{05083779-71FF-47D9-B8A2-14F68818BA39}"/>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236712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70"/>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4507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70"/>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3517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5314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9" y="2178754"/>
            <a:ext cx="5612445" cy="686258"/>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9"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181376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4778-C77A-3E24-035A-D2177DAD7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F666D9-556F-CBA9-E396-FB2622DE9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345FE-7B0F-C765-A844-EFC9D7801B07}"/>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5" name="Footer Placeholder 4">
            <a:extLst>
              <a:ext uri="{FF2B5EF4-FFF2-40B4-BE49-F238E27FC236}">
                <a16:creationId xmlns:a16="http://schemas.microsoft.com/office/drawing/2014/main" id="{78389B5F-0A81-4669-2C8A-AE00DDABF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4D909F-CF95-76AC-8FA3-0368319D6E84}"/>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991338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122481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38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5" y="967770"/>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9"/>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5" y="2146179"/>
            <a:ext cx="4408771" cy="4010781"/>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Tree>
    <p:extLst>
      <p:ext uri="{BB962C8B-B14F-4D97-AF65-F5344CB8AC3E}">
        <p14:creationId xmlns:p14="http://schemas.microsoft.com/office/powerpoint/2010/main" val="166748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5" y="967770"/>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5" y="2146179"/>
            <a:ext cx="4408771" cy="4010781"/>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Tree>
    <p:extLst>
      <p:ext uri="{BB962C8B-B14F-4D97-AF65-F5344CB8AC3E}">
        <p14:creationId xmlns:p14="http://schemas.microsoft.com/office/powerpoint/2010/main" val="3801499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267298"/>
            <a:ext cx="12192000" cy="4838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363254" y="3950888"/>
            <a:ext cx="11465492" cy="1860632"/>
          </a:xfrm>
        </p:spPr>
        <p:txBody>
          <a:bodyPr/>
          <a:lstStyle>
            <a:lvl1pPr marL="0" indent="0" algn="ctr">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363254" y="388307"/>
            <a:ext cx="5172814" cy="47815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4478" y="6249433"/>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1874638" y="6252596"/>
            <a:ext cx="1853022" cy="467022"/>
          </a:xfrm>
          <a:prstGeom prst="rect">
            <a:avLst/>
          </a:prstGeom>
        </p:spPr>
      </p:pic>
      <p:pic>
        <p:nvPicPr>
          <p:cNvPr id="6" name="Picture 5">
            <a:extLst>
              <a:ext uri="{FF2B5EF4-FFF2-40B4-BE49-F238E27FC236}">
                <a16:creationId xmlns:a16="http://schemas.microsoft.com/office/drawing/2014/main" id="{B78C5519-B7E1-4CE8-98B6-98C6C5A57B50}"/>
              </a:ext>
            </a:extLst>
          </p:cNvPr>
          <p:cNvPicPr>
            <a:picLocks noChangeAspect="1"/>
          </p:cNvPicPr>
          <p:nvPr userDrawn="1"/>
        </p:nvPicPr>
        <p:blipFill>
          <a:blip r:embed="rId6"/>
          <a:stretch>
            <a:fillRect/>
          </a:stretch>
        </p:blipFill>
        <p:spPr>
          <a:xfrm>
            <a:off x="4488450" y="6284090"/>
            <a:ext cx="2095238" cy="447619"/>
          </a:xfrm>
          <a:prstGeom prst="rect">
            <a:avLst/>
          </a:prstGeom>
        </p:spPr>
      </p:pic>
    </p:spTree>
    <p:extLst>
      <p:ext uri="{BB962C8B-B14F-4D97-AF65-F5344CB8AC3E}">
        <p14:creationId xmlns:p14="http://schemas.microsoft.com/office/powerpoint/2010/main" val="7672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67D5-DAE8-9A55-950E-C98F2C029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8BD4B5-A6EB-6F5C-2FE5-DFA2870829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F6B4AF-2766-732B-6641-D912D4579511}"/>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5" name="Footer Placeholder 4">
            <a:extLst>
              <a:ext uri="{FF2B5EF4-FFF2-40B4-BE49-F238E27FC236}">
                <a16:creationId xmlns:a16="http://schemas.microsoft.com/office/drawing/2014/main" id="{2E9BDE1C-81B2-74AC-1DF4-22179D34A4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8CF3F-1D3F-B5F6-53CD-4D691F02E640}"/>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04199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11D3-B9D5-C0D0-C9C0-60CE1ECF9D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9C4E5D-7D1E-5A6B-82C3-A54ACCBD7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BDE0BE-A3D8-B97D-D96D-F97CF8F92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473265-1956-312F-D19E-61A9B24BE457}"/>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6" name="Footer Placeholder 5">
            <a:extLst>
              <a:ext uri="{FF2B5EF4-FFF2-40B4-BE49-F238E27FC236}">
                <a16:creationId xmlns:a16="http://schemas.microsoft.com/office/drawing/2014/main" id="{048A5BD2-E5DF-CD72-E0EC-42B731FAA5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480D7-1CEF-5616-28D0-AE11C46E7186}"/>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38419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C99D-9F26-BEAD-25D2-8C393078C6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85D2F-4B9A-0DC6-9086-0FD526FA3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A93250-865C-D1E5-F293-D96DF2A9B3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151E59-CE9D-BCBD-5A95-00891EF30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27474-68EA-7290-2BE0-66E88E168E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5463C0-1860-AD4F-61A6-C7D63EB59E69}"/>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8" name="Footer Placeholder 7">
            <a:extLst>
              <a:ext uri="{FF2B5EF4-FFF2-40B4-BE49-F238E27FC236}">
                <a16:creationId xmlns:a16="http://schemas.microsoft.com/office/drawing/2014/main" id="{678E6D49-D017-9787-21E4-40CDB49224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0727EE-770A-FCA6-5C8D-C78A6F46250D}"/>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33401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3C3A-6AE0-2D33-B202-F39C38173E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DC5EC6-E538-AA99-09C1-EFB5F543EFDC}"/>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4" name="Footer Placeholder 3">
            <a:extLst>
              <a:ext uri="{FF2B5EF4-FFF2-40B4-BE49-F238E27FC236}">
                <a16:creationId xmlns:a16="http://schemas.microsoft.com/office/drawing/2014/main" id="{B057DE57-F396-4153-293C-3EBF1A6445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DCB8BF-D549-C109-6C9E-20027F80A3C5}"/>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282936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49DB-4254-0EDD-69F1-1C943577AEFD}"/>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3" name="Footer Placeholder 2">
            <a:extLst>
              <a:ext uri="{FF2B5EF4-FFF2-40B4-BE49-F238E27FC236}">
                <a16:creationId xmlns:a16="http://schemas.microsoft.com/office/drawing/2014/main" id="{83B911C6-FB4E-94ED-25A6-868E25FCC0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2030BB-483A-604D-0EF5-B585B739F956}"/>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39021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6071-0FF9-995C-5583-71D4072AC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868D55-4B7E-6855-3DED-C059FEF43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43758E-1176-993B-AEBF-C3B79850A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0657B-C4C9-8AB9-0C24-80BADB62CB44}"/>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6" name="Footer Placeholder 5">
            <a:extLst>
              <a:ext uri="{FF2B5EF4-FFF2-40B4-BE49-F238E27FC236}">
                <a16:creationId xmlns:a16="http://schemas.microsoft.com/office/drawing/2014/main" id="{8BD3FA0D-465B-35AC-75C9-E5F543C416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CC2C5C-18F9-A581-DD2A-2970D2D7598D}"/>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78652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B98-73DD-D89F-7DD2-4A7F4F17A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259A77-F94C-D929-0C0A-98D3387D36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6AD474-42DA-5859-86D1-09B88921D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642B7-9084-5A78-0AEB-27F406394946}"/>
              </a:ext>
            </a:extLst>
          </p:cNvPr>
          <p:cNvSpPr>
            <a:spLocks noGrp="1"/>
          </p:cNvSpPr>
          <p:nvPr>
            <p:ph type="dt" sz="half" idx="10"/>
          </p:nvPr>
        </p:nvSpPr>
        <p:spPr/>
        <p:txBody>
          <a:bodyPr/>
          <a:lstStyle/>
          <a:p>
            <a:fld id="{37234CC5-8AFA-4B0C-A782-994239D6BA85}" type="datetimeFigureOut">
              <a:rPr lang="en-GB" smtClean="0"/>
              <a:t>12/02/2025</a:t>
            </a:fld>
            <a:endParaRPr lang="en-GB"/>
          </a:p>
        </p:txBody>
      </p:sp>
      <p:sp>
        <p:nvSpPr>
          <p:cNvPr id="6" name="Footer Placeholder 5">
            <a:extLst>
              <a:ext uri="{FF2B5EF4-FFF2-40B4-BE49-F238E27FC236}">
                <a16:creationId xmlns:a16="http://schemas.microsoft.com/office/drawing/2014/main" id="{DAA3715B-BA1D-C971-B63A-94D63772B4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549264-EADD-EF64-A621-8D921F64CDE6}"/>
              </a:ext>
            </a:extLst>
          </p:cNvPr>
          <p:cNvSpPr>
            <a:spLocks noGrp="1"/>
          </p:cNvSpPr>
          <p:nvPr>
            <p:ph type="sldNum" sz="quarter" idx="12"/>
          </p:nvPr>
        </p:nvSpPr>
        <p:spPr/>
        <p:txBody>
          <a:bodyPr/>
          <a:lstStyle/>
          <a:p>
            <a:fld id="{86555B15-9970-445D-AAA2-478716DD47B8}" type="slidenum">
              <a:rPr lang="en-GB" smtClean="0"/>
              <a:t>‹#›</a:t>
            </a:fld>
            <a:endParaRPr lang="en-GB"/>
          </a:p>
        </p:txBody>
      </p:sp>
    </p:spTree>
    <p:extLst>
      <p:ext uri="{BB962C8B-B14F-4D97-AF65-F5344CB8AC3E}">
        <p14:creationId xmlns:p14="http://schemas.microsoft.com/office/powerpoint/2010/main" val="139813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BA43F-8E37-D0E7-C7D2-E3DCEB1DC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6BBAC9-467B-B56D-A515-AB0404A1C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5985B-1D62-A9B7-1741-1A902C1C9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234CC5-8AFA-4B0C-A782-994239D6BA85}" type="datetimeFigureOut">
              <a:rPr lang="en-GB" smtClean="0"/>
              <a:t>12/02/2025</a:t>
            </a:fld>
            <a:endParaRPr lang="en-GB"/>
          </a:p>
        </p:txBody>
      </p:sp>
      <p:sp>
        <p:nvSpPr>
          <p:cNvPr id="5" name="Footer Placeholder 4">
            <a:extLst>
              <a:ext uri="{FF2B5EF4-FFF2-40B4-BE49-F238E27FC236}">
                <a16:creationId xmlns:a16="http://schemas.microsoft.com/office/drawing/2014/main" id="{BD067852-CE80-AF97-E791-50C38992B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2B35B67-7F33-AD0F-5457-4042480D8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555B15-9970-445D-AAA2-478716DD47B8}" type="slidenum">
              <a:rPr lang="en-GB" smtClean="0"/>
              <a:t>‹#›</a:t>
            </a:fld>
            <a:endParaRPr lang="en-GB"/>
          </a:p>
        </p:txBody>
      </p:sp>
    </p:spTree>
    <p:extLst>
      <p:ext uri="{BB962C8B-B14F-4D97-AF65-F5344CB8AC3E}">
        <p14:creationId xmlns:p14="http://schemas.microsoft.com/office/powerpoint/2010/main" val="125062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6"/>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70"/>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6469694"/>
            <a:ext cx="12192000" cy="388306"/>
          </a:xfrm>
          <a:prstGeom prst="rect">
            <a:avLst/>
          </a:prstGeom>
        </p:spPr>
      </p:pic>
    </p:spTree>
    <p:extLst>
      <p:ext uri="{BB962C8B-B14F-4D97-AF65-F5344CB8AC3E}">
        <p14:creationId xmlns:p14="http://schemas.microsoft.com/office/powerpoint/2010/main" val="3745426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46"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crm.ac.uk/resources/online/all/?id=2085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363254" y="2698377"/>
            <a:ext cx="11465492" cy="1372880"/>
          </a:xfrm>
        </p:spPr>
        <p:txBody>
          <a:bodyPr>
            <a:normAutofit/>
          </a:bodyPr>
          <a:lstStyle/>
          <a:p>
            <a:r>
              <a:rPr lang="en-GB" sz="4400" dirty="0"/>
              <a:t>Introduction to Survival Analysis</a:t>
            </a:r>
            <a:br>
              <a:rPr lang="en-GB" sz="4400" dirty="0"/>
            </a:br>
            <a:r>
              <a:rPr lang="en-GB" sz="4400" dirty="0"/>
              <a:t>Part #2</a:t>
            </a:r>
            <a:endParaRPr lang="en-GB" sz="4400" b="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363254" y="4996069"/>
            <a:ext cx="11465492" cy="1535110"/>
          </a:xfrm>
        </p:spPr>
        <p:txBody>
          <a:bodyPr/>
          <a:lstStyle/>
          <a:p>
            <a:r>
              <a:rPr lang="en-GB" dirty="0"/>
              <a:t>Dr Oliver </a:t>
            </a:r>
            <a:r>
              <a:rPr lang="en-GB" dirty="0" err="1"/>
              <a:t>Perra</a:t>
            </a:r>
            <a:endParaRPr lang="en-GB" dirty="0"/>
          </a:p>
          <a:p>
            <a:r>
              <a:rPr lang="en-GB" sz="1400" dirty="0">
                <a:latin typeface="+mj-lt"/>
              </a:rPr>
              <a:t>Full resource, see: </a:t>
            </a:r>
            <a:r>
              <a:rPr lang="en-GB" sz="1400" u="sng" dirty="0">
                <a:solidFill>
                  <a:srgbClr val="0563C1"/>
                </a:solidFill>
                <a:effectLst/>
                <a:latin typeface="+mj-lt"/>
                <a:ea typeface="Calibri" panose="020F0502020204030204" pitchFamily="34" charset="0"/>
                <a:hlinkClick r:id="rId3"/>
              </a:rPr>
              <a:t>https://www.ncrm.ac.uk/resources/online/all/?id=20850</a:t>
            </a:r>
            <a:endParaRPr lang="en-GB" sz="1400" dirty="0">
              <a:effectLst/>
              <a:latin typeface="+mj-lt"/>
              <a:ea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E42C-7DCA-727C-8DD8-8EF26AF1A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B39E1-3DF8-750C-C675-B338457E31DC}"/>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Discrete Time Hazard Function: </a:t>
            </a:r>
          </a:p>
        </p:txBody>
      </p:sp>
      <p:sp>
        <p:nvSpPr>
          <p:cNvPr id="6" name="TextBox 5">
            <a:extLst>
              <a:ext uri="{FF2B5EF4-FFF2-40B4-BE49-F238E27FC236}">
                <a16:creationId xmlns:a16="http://schemas.microsoft.com/office/drawing/2014/main" id="{3DF43008-4014-2251-6844-6ECEC54C5974}"/>
              </a:ext>
            </a:extLst>
          </p:cNvPr>
          <p:cNvSpPr txBox="1"/>
          <p:nvPr/>
        </p:nvSpPr>
        <p:spPr>
          <a:xfrm>
            <a:off x="7726339" y="1919040"/>
            <a:ext cx="4308529" cy="2308324"/>
          </a:xfrm>
          <a:prstGeom prst="rect">
            <a:avLst/>
          </a:prstGeom>
          <a:noFill/>
        </p:spPr>
        <p:txBody>
          <a:bodyPr wrap="square" rtlCol="0">
            <a:spAutoFit/>
          </a:bodyPr>
          <a:lstStyle/>
          <a:p>
            <a:pPr>
              <a:spcBef>
                <a:spcPts val="1200"/>
              </a:spcBef>
            </a:pPr>
            <a:r>
              <a:rPr lang="en-GB" sz="2400" dirty="0"/>
              <a:t>Conditional probability that participant will experience the event in the given interval, provided the participant did not experience it in any previous time period. </a:t>
            </a:r>
          </a:p>
        </p:txBody>
      </p:sp>
      <p:pic>
        <p:nvPicPr>
          <p:cNvPr id="4" name="Picture 3" descr="A screenshot of a computer&#10;&#10;Description automatically generated">
            <a:extLst>
              <a:ext uri="{FF2B5EF4-FFF2-40B4-BE49-F238E27FC236}">
                <a16:creationId xmlns:a16="http://schemas.microsoft.com/office/drawing/2014/main" id="{5CF7A698-34B9-834B-A21F-9C6C5E61219D}"/>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0" y="1243819"/>
            <a:ext cx="7415968" cy="3998402"/>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45CC8BD-B015-5ED7-A8C0-97DD0710697E}"/>
                  </a:ext>
                </a:extLst>
              </p:cNvPr>
              <p:cNvSpPr txBox="1"/>
              <p:nvPr/>
            </p:nvSpPr>
            <p:spPr>
              <a:xfrm>
                <a:off x="8041709" y="4454493"/>
                <a:ext cx="3457184" cy="28846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𝑡</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Pr</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𝑗</m:t>
                              </m:r>
                            </m:e>
                          </m:d>
                        </m:e>
                      </m:func>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m:t>
                          </m:r>
                        </m:sub>
                      </m:sSub>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𝑗</m:t>
                      </m:r>
                      <m:r>
                        <a:rPr lang="en-GB" b="0" i="1" smtClean="0">
                          <a:latin typeface="Cambria Math" panose="02040503050406030204" pitchFamily="18" charset="0"/>
                          <a:ea typeface="Cambria Math" panose="02040503050406030204" pitchFamily="18" charset="0"/>
                        </a:rPr>
                        <m:t>]</m:t>
                      </m:r>
                    </m:oMath>
                  </m:oMathPara>
                </a14:m>
                <a:endParaRPr lang="en-GB" b="0" dirty="0">
                  <a:ea typeface="Cambria Math" panose="02040503050406030204" pitchFamily="18" charset="0"/>
                </a:endParaRPr>
              </a:p>
              <a:p>
                <a:endParaRPr lang="en-GB" b="0" dirty="0">
                  <a:ea typeface="Cambria Math" panose="02040503050406030204" pitchFamily="18" charset="0"/>
                </a:endParaRPr>
              </a:p>
              <a:p>
                <a:r>
                  <a:rPr lang="en-GB" dirty="0"/>
                  <a:t>Where:</a:t>
                </a: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𝑝𝑎𝑟𝑡𝑖𝑐𝑖𝑝𝑎𝑛𝑡</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𝑠𝑡𝑢𝑑𝑦</m:t>
                      </m:r>
                      <m:r>
                        <a:rPr lang="en-GB" b="0" i="1" smtClean="0">
                          <a:latin typeface="Cambria Math" panose="02040503050406030204" pitchFamily="18" charset="0"/>
                        </a:rPr>
                        <m:t>;</m:t>
                      </m:r>
                    </m:oMath>
                  </m:oMathPara>
                </a14:m>
                <a:endParaRPr lang="en-GB" b="0" dirty="0"/>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𝑡𝑖𝑚𝑒</m:t>
                      </m:r>
                      <m:r>
                        <a:rPr lang="en-GB" b="0" i="1" smtClean="0">
                          <a:latin typeface="Cambria Math" panose="02040503050406030204" pitchFamily="18" charset="0"/>
                        </a:rPr>
                        <m:t> </m:t>
                      </m:r>
                      <m:r>
                        <a:rPr lang="en-GB" b="0" i="1" smtClean="0">
                          <a:latin typeface="Cambria Math" panose="02040503050406030204" pitchFamily="18" charset="0"/>
                        </a:rPr>
                        <m:t>𝑝𝑒𝑟𝑖𝑜𝑑</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𝑠𝑡𝑢𝑑𝑦</m:t>
                      </m:r>
                      <m:r>
                        <a:rPr lang="en-GB" b="0" i="1" smtClean="0">
                          <a:latin typeface="Cambria Math" panose="02040503050406030204" pitchFamily="18" charset="0"/>
                        </a:rPr>
                        <m:t>;</m:t>
                      </m:r>
                    </m:oMath>
                  </m:oMathPara>
                </a14:m>
                <a:endParaRPr lang="en-GB" b="0" dirty="0"/>
              </a:p>
              <a:p>
                <a:pPr algn="ct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𝑖</m:t>
                          </m:r>
                        </m:sub>
                      </m:sSub>
                      <m:r>
                        <a:rPr lang="en-GB" b="0" i="1" smtClean="0">
                          <a:latin typeface="Cambria Math" panose="02040503050406030204" pitchFamily="18" charset="0"/>
                        </a:rPr>
                        <m:t>→ </m:t>
                      </m:r>
                      <m:r>
                        <a:rPr lang="en-GB" b="0" i="1" smtClean="0">
                          <a:latin typeface="Cambria Math" panose="02040503050406030204" pitchFamily="18" charset="0"/>
                        </a:rPr>
                        <m:t>𝑡𝑖𝑚𝑒</m:t>
                      </m:r>
                      <m:r>
                        <a:rPr lang="en-GB" b="0" i="1" smtClean="0">
                          <a:latin typeface="Cambria Math" panose="02040503050406030204" pitchFamily="18" charset="0"/>
                        </a:rPr>
                        <m:t> </m:t>
                      </m:r>
                      <m:r>
                        <a:rPr lang="en-GB" b="0" i="1" smtClean="0">
                          <a:latin typeface="Cambria Math" panose="02040503050406030204" pitchFamily="18" charset="0"/>
                        </a:rPr>
                        <m:t>𝑝𝑒𝑟𝑖𝑜𝑑</m:t>
                      </m:r>
                      <m:r>
                        <a:rPr lang="en-GB" b="0" i="1" smtClean="0">
                          <a:latin typeface="Cambria Math" panose="02040503050406030204" pitchFamily="18" charset="0"/>
                        </a:rPr>
                        <m:t> </m:t>
                      </m:r>
                      <m:r>
                        <a:rPr lang="en-GB" b="0" i="1" smtClean="0">
                          <a:latin typeface="Cambria Math" panose="02040503050406030204" pitchFamily="18" charset="0"/>
                        </a:rPr>
                        <m:t>𝑗</m:t>
                      </m:r>
                    </m:oMath>
                  </m:oMathPara>
                </a14:m>
                <a:endParaRPr lang="en-GB"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𝑖𝑛𝑑𝑖𝑣𝑖𝑑𝑢𝑎𝑙</m:t>
                      </m:r>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 </m:t>
                      </m:r>
                    </m:oMath>
                  </m:oMathPara>
                </a14:m>
                <a:endParaRPr lang="en-GB" b="0" i="1" dirty="0">
                  <a:latin typeface="Cambria Math" panose="02040503050406030204" pitchFamily="18" charset="0"/>
                </a:endParaRPr>
              </a:p>
              <a:p>
                <a:pPr algn="ctr"/>
                <a14:m>
                  <m:oMath xmlns:m="http://schemas.openxmlformats.org/officeDocument/2006/math">
                    <m:r>
                      <a:rPr lang="en-GB" b="0" i="1" smtClean="0">
                        <a:latin typeface="Cambria Math" panose="02040503050406030204" pitchFamily="18" charset="0"/>
                      </a:rPr>
                      <m:t>𝑒𝑥𝑝𝑒𝑟𝑖𝑒𝑛𝑐𝑒𝑠</m:t>
                    </m:r>
                    <m:r>
                      <a:rPr lang="en-GB" b="0" i="1" smtClean="0">
                        <a:latin typeface="Cambria Math" panose="02040503050406030204" pitchFamily="18" charset="0"/>
                      </a:rPr>
                      <m:t> </m:t>
                    </m:r>
                    <m:r>
                      <a:rPr lang="en-GB" b="0" i="1" smtClean="0">
                        <a:latin typeface="Cambria Math" panose="02040503050406030204" pitchFamily="18" charset="0"/>
                      </a:rPr>
                      <m:t>𝑡𝑎𝑟𝑔𝑒𝑡</m:t>
                    </m:r>
                    <m:r>
                      <a:rPr lang="en-GB" b="0" i="1" smtClean="0">
                        <a:latin typeface="Cambria Math" panose="02040503050406030204" pitchFamily="18" charset="0"/>
                      </a:rPr>
                      <m:t> </m:t>
                    </m:r>
                    <m:r>
                      <a:rPr lang="en-GB" b="0" i="1" smtClean="0">
                        <a:latin typeface="Cambria Math" panose="02040503050406030204" pitchFamily="18" charset="0"/>
                      </a:rPr>
                      <m:t>𝑒𝑣𝑒𝑛𝑡</m:t>
                    </m:r>
                  </m:oMath>
                </a14:m>
                <a:r>
                  <a:rPr lang="en-GB" b="0" dirty="0"/>
                  <a:t>;</a:t>
                </a:r>
              </a:p>
              <a:p>
                <a:endParaRPr lang="en-GB" b="0" dirty="0"/>
              </a:p>
              <a:p>
                <a:endParaRPr lang="en-GB" dirty="0"/>
              </a:p>
            </p:txBody>
          </p:sp>
        </mc:Choice>
        <mc:Fallback xmlns="">
          <p:sp>
            <p:nvSpPr>
              <p:cNvPr id="3" name="TextBox 2">
                <a:extLst>
                  <a:ext uri="{FF2B5EF4-FFF2-40B4-BE49-F238E27FC236}">
                    <a16:creationId xmlns:a16="http://schemas.microsoft.com/office/drawing/2014/main" id="{D45CC8BD-B015-5ED7-A8C0-97DD0710697E}"/>
                  </a:ext>
                </a:extLst>
              </p:cNvPr>
              <p:cNvSpPr txBox="1">
                <a:spLocks noRot="1" noChangeAspect="1" noMove="1" noResize="1" noEditPoints="1" noAdjustHandles="1" noChangeArrowheads="1" noChangeShapeType="1" noTextEdit="1"/>
              </p:cNvSpPr>
              <p:nvPr/>
            </p:nvSpPr>
            <p:spPr>
              <a:xfrm>
                <a:off x="8041709" y="4454493"/>
                <a:ext cx="3457184" cy="2884636"/>
              </a:xfrm>
              <a:prstGeom prst="rect">
                <a:avLst/>
              </a:prstGeom>
              <a:blipFill>
                <a:blip r:embed="rId4"/>
                <a:stretch>
                  <a:fillRect l="-1411"/>
                </a:stretch>
              </a:blipFill>
            </p:spPr>
            <p:txBody>
              <a:bodyPr/>
              <a:lstStyle/>
              <a:p>
                <a:r>
                  <a:rPr lang="en-GB">
                    <a:noFill/>
                  </a:rPr>
                  <a:t> </a:t>
                </a:r>
              </a:p>
            </p:txBody>
          </p:sp>
        </mc:Fallback>
      </mc:AlternateContent>
    </p:spTree>
    <p:extLst>
      <p:ext uri="{BB962C8B-B14F-4D97-AF65-F5344CB8AC3E}">
        <p14:creationId xmlns:p14="http://schemas.microsoft.com/office/powerpoint/2010/main" val="35505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6F47-1C87-DC34-F4AD-34684CB6DD8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10ED5AD-93BB-9459-9468-63E095B6496A}"/>
              </a:ext>
            </a:extLst>
          </p:cNvPr>
          <p:cNvPicPr>
            <a:picLocks noChangeAspect="1"/>
          </p:cNvPicPr>
          <p:nvPr/>
        </p:nvPicPr>
        <p:blipFill>
          <a:blip r:embed="rId3"/>
          <a:stretch>
            <a:fillRect/>
          </a:stretch>
        </p:blipFill>
        <p:spPr>
          <a:xfrm>
            <a:off x="112701" y="1428878"/>
            <a:ext cx="7419475" cy="3999323"/>
          </a:xfrm>
          <a:prstGeom prst="rect">
            <a:avLst/>
          </a:prstGeom>
        </p:spPr>
      </p:pic>
      <p:sp>
        <p:nvSpPr>
          <p:cNvPr id="2" name="Title 1">
            <a:extLst>
              <a:ext uri="{FF2B5EF4-FFF2-40B4-BE49-F238E27FC236}">
                <a16:creationId xmlns:a16="http://schemas.microsoft.com/office/drawing/2014/main" id="{8816DC08-F079-EDD4-BD9F-A7F78E7B506E}"/>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Discrete-time Hazard Function: </a:t>
            </a:r>
          </a:p>
        </p:txBody>
      </p:sp>
      <p:sp>
        <p:nvSpPr>
          <p:cNvPr id="6" name="TextBox 5">
            <a:extLst>
              <a:ext uri="{FF2B5EF4-FFF2-40B4-BE49-F238E27FC236}">
                <a16:creationId xmlns:a16="http://schemas.microsoft.com/office/drawing/2014/main" id="{B81D7E08-29B6-EB67-0E34-D0EEBD9E0C02}"/>
              </a:ext>
            </a:extLst>
          </p:cNvPr>
          <p:cNvSpPr txBox="1"/>
          <p:nvPr/>
        </p:nvSpPr>
        <p:spPr>
          <a:xfrm>
            <a:off x="7728487" y="1429799"/>
            <a:ext cx="4308529" cy="2308324"/>
          </a:xfrm>
          <a:prstGeom prst="rect">
            <a:avLst/>
          </a:prstGeom>
          <a:noFill/>
        </p:spPr>
        <p:txBody>
          <a:bodyPr wrap="square" rtlCol="0">
            <a:spAutoFit/>
          </a:bodyPr>
          <a:lstStyle/>
          <a:p>
            <a:pPr>
              <a:spcBef>
                <a:spcPts val="1200"/>
              </a:spcBef>
            </a:pPr>
            <a:r>
              <a:rPr lang="en-GB" sz="2400" dirty="0"/>
              <a:t>Conditional probability that individual will experience the event in the given interval, provided the participant did not experience it in any previous time period. </a:t>
            </a:r>
          </a:p>
        </p:txBody>
      </p:sp>
      <p:sp>
        <p:nvSpPr>
          <p:cNvPr id="4" name="Rectangle: Rounded Corners 3">
            <a:extLst>
              <a:ext uri="{FF2B5EF4-FFF2-40B4-BE49-F238E27FC236}">
                <a16:creationId xmlns:a16="http://schemas.microsoft.com/office/drawing/2014/main" id="{D31586E7-0241-0047-CF5F-C96E20DF2BA1}"/>
              </a:ext>
            </a:extLst>
          </p:cNvPr>
          <p:cNvSpPr/>
          <p:nvPr/>
        </p:nvSpPr>
        <p:spPr>
          <a:xfrm>
            <a:off x="588935" y="3114329"/>
            <a:ext cx="6943241" cy="635431"/>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EC73EB-85F4-1617-78A6-94BFFA8FA2F1}"/>
                  </a:ext>
                </a:extLst>
              </p:cNvPr>
              <p:cNvSpPr txBox="1"/>
              <p:nvPr/>
            </p:nvSpPr>
            <p:spPr>
              <a:xfrm>
                <a:off x="8384583" y="5428201"/>
                <a:ext cx="3558090" cy="1258101"/>
              </a:xfrm>
              <a:prstGeom prst="rect">
                <a:avLst/>
              </a:prstGeom>
              <a:noFill/>
            </p:spPr>
            <p:txBody>
              <a:bodyPr wrap="none" rtlCol="0">
                <a:spAutoFit/>
              </a:bodyPr>
              <a:lstStyle/>
              <a:p>
                <a:r>
                  <a:rPr lang="en-GB" sz="2800" dirty="0">
                    <a:latin typeface="Cambria Math" panose="02040503050406030204" pitchFamily="18" charset="0"/>
                  </a:rPr>
                  <a:t>For </a:t>
                </a:r>
                <a:r>
                  <a:rPr lang="en-GB" sz="2800" i="1" dirty="0">
                    <a:latin typeface="Cambria Math" panose="02040503050406030204" pitchFamily="18" charset="0"/>
                  </a:rPr>
                  <a:t>j</a:t>
                </a:r>
                <a:r>
                  <a:rPr lang="en-GB" sz="2800" dirty="0">
                    <a:latin typeface="Cambria Math" panose="02040503050406030204" pitchFamily="18" charset="0"/>
                  </a:rPr>
                  <a:t> intervals:</a:t>
                </a:r>
              </a:p>
              <a:p>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i="1">
                                <a:latin typeface="Cambria Math" panose="02040503050406030204" pitchFamily="18" charset="0"/>
                              </a:rPr>
                              <m:t>𝑒𝑣𝑒𝑛𝑡</m:t>
                            </m:r>
                          </m:e>
                          <m:sub>
                            <m:r>
                              <a:rPr lang="en-GB" sz="2800" b="0" i="1" smtClean="0">
                                <a:latin typeface="Cambria Math" panose="02040503050406030204" pitchFamily="18" charset="0"/>
                              </a:rPr>
                              <m:t>𝑗</m:t>
                            </m:r>
                          </m:sub>
                        </m:sSub>
                      </m:num>
                      <m:den>
                        <m:sSub>
                          <m:sSubPr>
                            <m:ctrlPr>
                              <a:rPr lang="en-GB" sz="2800" i="1">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b="0" i="1" smtClean="0">
                                <a:latin typeface="Cambria Math" panose="02040503050406030204" pitchFamily="18" charset="0"/>
                              </a:rPr>
                              <m:t>𝑎𝑡</m:t>
                            </m:r>
                            <m:r>
                              <a:rPr lang="en-GB" sz="2800" b="0" i="1" smtClean="0">
                                <a:latin typeface="Cambria Math" panose="02040503050406030204" pitchFamily="18" charset="0"/>
                              </a:rPr>
                              <m:t> </m:t>
                            </m:r>
                            <m:r>
                              <a:rPr lang="en-GB" sz="2800" b="0" i="1" smtClean="0">
                                <a:latin typeface="Cambria Math" panose="02040503050406030204" pitchFamily="18" charset="0"/>
                              </a:rPr>
                              <m:t>𝑟𝑖𝑠𝑘</m:t>
                            </m:r>
                          </m:e>
                          <m:sub>
                            <m:r>
                              <a:rPr lang="en-GB" sz="2800" i="1">
                                <a:latin typeface="Cambria Math" panose="02040503050406030204" pitchFamily="18" charset="0"/>
                              </a:rPr>
                              <m:t>𝑗</m:t>
                            </m:r>
                          </m:sub>
                        </m:sSub>
                      </m:den>
                    </m:f>
                  </m:oMath>
                </a14:m>
                <a:r>
                  <a:rPr lang="en-GB" sz="2800" dirty="0"/>
                  <a:t> =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18</m:t>
                        </m:r>
                      </m:num>
                      <m:den>
                        <m:r>
                          <a:rPr lang="en-GB" sz="2800" b="0" i="1" smtClean="0">
                            <a:latin typeface="Cambria Math" panose="02040503050406030204" pitchFamily="18" charset="0"/>
                          </a:rPr>
                          <m:t>158</m:t>
                        </m:r>
                      </m:den>
                    </m:f>
                    <m:r>
                      <a:rPr lang="en-GB" sz="2800" b="0" i="1" smtClean="0">
                        <a:latin typeface="Cambria Math" panose="02040503050406030204" pitchFamily="18" charset="0"/>
                      </a:rPr>
                      <m:t>= .114 </m:t>
                    </m:r>
                  </m:oMath>
                </a14:m>
                <a:r>
                  <a:rPr lang="en-GB" sz="2800" dirty="0"/>
                  <a:t> </a:t>
                </a:r>
              </a:p>
            </p:txBody>
          </p:sp>
        </mc:Choice>
        <mc:Fallback xmlns="">
          <p:sp>
            <p:nvSpPr>
              <p:cNvPr id="5" name="TextBox 4">
                <a:extLst>
                  <a:ext uri="{FF2B5EF4-FFF2-40B4-BE49-F238E27FC236}">
                    <a16:creationId xmlns:a16="http://schemas.microsoft.com/office/drawing/2014/main" id="{7EEC73EB-85F4-1617-78A6-94BFFA8FA2F1}"/>
                  </a:ext>
                </a:extLst>
              </p:cNvPr>
              <p:cNvSpPr txBox="1">
                <a:spLocks noRot="1" noChangeAspect="1" noMove="1" noResize="1" noEditPoints="1" noAdjustHandles="1" noChangeArrowheads="1" noChangeShapeType="1" noTextEdit="1"/>
              </p:cNvSpPr>
              <p:nvPr/>
            </p:nvSpPr>
            <p:spPr>
              <a:xfrm>
                <a:off x="8384583" y="5428201"/>
                <a:ext cx="3558090" cy="1258101"/>
              </a:xfrm>
              <a:prstGeom prst="rect">
                <a:avLst/>
              </a:prstGeom>
              <a:blipFill>
                <a:blip r:embed="rId4"/>
                <a:stretch>
                  <a:fillRect l="-3425" t="-4831"/>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B3DE8C63-87A1-FC29-4E1E-A5B1EC5B92E4}"/>
              </a:ext>
            </a:extLst>
          </p:cNvPr>
          <p:cNvCxnSpPr>
            <a:cxnSpLocks/>
            <a:stCxn id="4" idx="3"/>
          </p:cNvCxnSpPr>
          <p:nvPr/>
        </p:nvCxnSpPr>
        <p:spPr>
          <a:xfrm>
            <a:off x="7532176" y="3432045"/>
            <a:ext cx="650929" cy="2241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20597B6-A11F-6476-14C1-1276A891941B}"/>
              </a:ext>
            </a:extLst>
          </p:cNvPr>
          <p:cNvCxnSpPr/>
          <p:nvPr/>
        </p:nvCxnSpPr>
        <p:spPr>
          <a:xfrm>
            <a:off x="6335486" y="3579223"/>
            <a:ext cx="73152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F0AB7BB-0F3C-A22D-46B1-832A9B6D33AC}"/>
              </a:ext>
            </a:extLst>
          </p:cNvPr>
          <p:cNvCxnSpPr/>
          <p:nvPr/>
        </p:nvCxnSpPr>
        <p:spPr>
          <a:xfrm>
            <a:off x="1328057" y="3579223"/>
            <a:ext cx="73152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0DE3407-5A67-8F06-C1C8-B3C759CD7660}"/>
              </a:ext>
            </a:extLst>
          </p:cNvPr>
          <p:cNvCxnSpPr/>
          <p:nvPr/>
        </p:nvCxnSpPr>
        <p:spPr>
          <a:xfrm>
            <a:off x="2682240" y="3579223"/>
            <a:ext cx="73152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51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6581D-9D1C-AB87-50CE-2ADC6715A289}"/>
            </a:ext>
          </a:extLst>
        </p:cNvPr>
        <p:cNvGrpSpPr/>
        <p:nvPr/>
      </p:nvGrpSpPr>
      <p:grpSpPr>
        <a:xfrm>
          <a:off x="0" y="0"/>
          <a:ext cx="0" cy="0"/>
          <a:chOff x="0" y="0"/>
          <a:chExt cx="0" cy="0"/>
        </a:xfrm>
      </p:grpSpPr>
      <p:pic>
        <p:nvPicPr>
          <p:cNvPr id="16" name="Picture 15" descr="A screenshot of a computer&#10;&#10;Description automatically generated">
            <a:extLst>
              <a:ext uri="{FF2B5EF4-FFF2-40B4-BE49-F238E27FC236}">
                <a16:creationId xmlns:a16="http://schemas.microsoft.com/office/drawing/2014/main" id="{D4CEE415-CE74-24C0-0434-CF793692219F}"/>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81422" y="1126870"/>
            <a:ext cx="7033270" cy="3792066"/>
          </a:xfrm>
          <a:prstGeom prst="rect">
            <a:avLst/>
          </a:prstGeom>
        </p:spPr>
      </p:pic>
      <p:sp>
        <p:nvSpPr>
          <p:cNvPr id="2" name="Title 1">
            <a:extLst>
              <a:ext uri="{FF2B5EF4-FFF2-40B4-BE49-F238E27FC236}">
                <a16:creationId xmlns:a16="http://schemas.microsoft.com/office/drawing/2014/main" id="{98A9B73D-B519-B02E-3524-1461790656D1}"/>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Discrete-time Hazard Function: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2785DD-13A6-D4E1-1199-D9802A559581}"/>
                  </a:ext>
                </a:extLst>
              </p:cNvPr>
              <p:cNvSpPr txBox="1"/>
              <p:nvPr/>
            </p:nvSpPr>
            <p:spPr>
              <a:xfrm>
                <a:off x="8384583" y="5428201"/>
                <a:ext cx="2392771" cy="1258101"/>
              </a:xfrm>
              <a:prstGeom prst="rect">
                <a:avLst/>
              </a:prstGeom>
              <a:noFill/>
            </p:spPr>
            <p:txBody>
              <a:bodyPr wrap="none" rtlCol="0">
                <a:spAutoFit/>
              </a:bodyPr>
              <a:lstStyle/>
              <a:p>
                <a:r>
                  <a:rPr lang="en-GB" sz="2800" dirty="0">
                    <a:latin typeface="Cambria Math" panose="02040503050406030204" pitchFamily="18" charset="0"/>
                  </a:rPr>
                  <a:t>For </a:t>
                </a:r>
                <a:r>
                  <a:rPr lang="en-GB" sz="2800" i="1" dirty="0">
                    <a:latin typeface="Cambria Math" panose="02040503050406030204" pitchFamily="18" charset="0"/>
                  </a:rPr>
                  <a:t>j</a:t>
                </a:r>
                <a:r>
                  <a:rPr lang="en-GB" sz="2800" dirty="0">
                    <a:latin typeface="Cambria Math" panose="02040503050406030204" pitchFamily="18" charset="0"/>
                  </a:rPr>
                  <a:t> intervals:</a:t>
                </a:r>
              </a:p>
              <a:p>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i="1">
                                <a:latin typeface="Cambria Math" panose="02040503050406030204" pitchFamily="18" charset="0"/>
                              </a:rPr>
                              <m:t>𝑒𝑣𝑒𝑛𝑡</m:t>
                            </m:r>
                          </m:e>
                          <m:sub>
                            <m:r>
                              <a:rPr lang="en-GB" sz="2800" b="0" i="1" smtClean="0">
                                <a:latin typeface="Cambria Math" panose="02040503050406030204" pitchFamily="18" charset="0"/>
                              </a:rPr>
                              <m:t>𝑗</m:t>
                            </m:r>
                          </m:sub>
                        </m:sSub>
                      </m:num>
                      <m:den>
                        <m:sSub>
                          <m:sSubPr>
                            <m:ctrlPr>
                              <a:rPr lang="en-GB" sz="2800" i="1">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b="0" i="1" smtClean="0">
                                <a:latin typeface="Cambria Math" panose="02040503050406030204" pitchFamily="18" charset="0"/>
                              </a:rPr>
                              <m:t>𝑎𝑡</m:t>
                            </m:r>
                            <m:r>
                              <a:rPr lang="en-GB" sz="2800" b="0" i="1" smtClean="0">
                                <a:latin typeface="Cambria Math" panose="02040503050406030204" pitchFamily="18" charset="0"/>
                              </a:rPr>
                              <m:t> </m:t>
                            </m:r>
                            <m:r>
                              <a:rPr lang="en-GB" sz="2800" b="0" i="1" smtClean="0">
                                <a:latin typeface="Cambria Math" panose="02040503050406030204" pitchFamily="18" charset="0"/>
                              </a:rPr>
                              <m:t>𝑟𝑖𝑠𝑘</m:t>
                            </m:r>
                          </m:e>
                          <m:sub>
                            <m:r>
                              <a:rPr lang="en-GB" sz="2800" i="1">
                                <a:latin typeface="Cambria Math" panose="02040503050406030204" pitchFamily="18" charset="0"/>
                              </a:rPr>
                              <m:t>𝑗</m:t>
                            </m:r>
                          </m:sub>
                        </m:sSub>
                      </m:den>
                    </m:f>
                  </m:oMath>
                </a14:m>
                <a:r>
                  <a:rPr lang="en-GB" sz="2800" dirty="0"/>
                  <a:t> </a:t>
                </a:r>
              </a:p>
            </p:txBody>
          </p:sp>
        </mc:Choice>
        <mc:Fallback xmlns="">
          <p:sp>
            <p:nvSpPr>
              <p:cNvPr id="5" name="TextBox 4">
                <a:extLst>
                  <a:ext uri="{FF2B5EF4-FFF2-40B4-BE49-F238E27FC236}">
                    <a16:creationId xmlns:a16="http://schemas.microsoft.com/office/drawing/2014/main" id="{4B2785DD-13A6-D4E1-1199-D9802A559581}"/>
                  </a:ext>
                </a:extLst>
              </p:cNvPr>
              <p:cNvSpPr txBox="1">
                <a:spLocks noRot="1" noChangeAspect="1" noMove="1" noResize="1" noEditPoints="1" noAdjustHandles="1" noChangeArrowheads="1" noChangeShapeType="1" noTextEdit="1"/>
              </p:cNvSpPr>
              <p:nvPr/>
            </p:nvSpPr>
            <p:spPr>
              <a:xfrm>
                <a:off x="8384583" y="5428201"/>
                <a:ext cx="2392771" cy="1258101"/>
              </a:xfrm>
              <a:prstGeom prst="rect">
                <a:avLst/>
              </a:prstGeom>
              <a:blipFill>
                <a:blip r:embed="rId4"/>
                <a:stretch>
                  <a:fillRect l="-5089" t="-4831" r="-3562"/>
                </a:stretch>
              </a:blipFill>
            </p:spPr>
            <p:txBody>
              <a:bodyPr/>
              <a:lstStyle/>
              <a:p>
                <a:r>
                  <a:rPr lang="en-GB">
                    <a:noFill/>
                  </a:rPr>
                  <a:t> </a:t>
                </a:r>
              </a:p>
            </p:txBody>
          </p:sp>
        </mc:Fallback>
      </mc:AlternateContent>
      <p:sp>
        <p:nvSpPr>
          <p:cNvPr id="7" name="Rectangle: Rounded Corners 6">
            <a:extLst>
              <a:ext uri="{FF2B5EF4-FFF2-40B4-BE49-F238E27FC236}">
                <a16:creationId xmlns:a16="http://schemas.microsoft.com/office/drawing/2014/main" id="{D3A49E4F-81FE-336A-0E49-FFCE45EEB8C3}"/>
              </a:ext>
            </a:extLst>
          </p:cNvPr>
          <p:cNvSpPr/>
          <p:nvPr/>
        </p:nvSpPr>
        <p:spPr>
          <a:xfrm>
            <a:off x="5500175" y="1013183"/>
            <a:ext cx="1451673" cy="447505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graph showing a red line&#10;&#10;Description automatically generated">
            <a:extLst>
              <a:ext uri="{FF2B5EF4-FFF2-40B4-BE49-F238E27FC236}">
                <a16:creationId xmlns:a16="http://schemas.microsoft.com/office/drawing/2014/main" id="{9F3DCE28-1A31-CB9C-D7F3-8A4EBA59E7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926" y="4019658"/>
            <a:ext cx="5507074" cy="2842591"/>
          </a:xfrm>
          <a:prstGeom prst="rect">
            <a:avLst/>
          </a:prstGeom>
        </p:spPr>
      </p:pic>
    </p:spTree>
    <p:extLst>
      <p:ext uri="{BB962C8B-B14F-4D97-AF65-F5344CB8AC3E}">
        <p14:creationId xmlns:p14="http://schemas.microsoft.com/office/powerpoint/2010/main" val="381120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8FF2-EFAB-321D-7680-38780AABFFA4}"/>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43BEDDEA-C1F3-F4E5-55DF-E4D126248566}"/>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249453" y="1257315"/>
            <a:ext cx="7033270" cy="3792066"/>
          </a:xfrm>
          <a:prstGeom prst="rect">
            <a:avLst/>
          </a:prstGeom>
        </p:spPr>
      </p:pic>
      <p:sp>
        <p:nvSpPr>
          <p:cNvPr id="2" name="Title 1">
            <a:extLst>
              <a:ext uri="{FF2B5EF4-FFF2-40B4-BE49-F238E27FC236}">
                <a16:creationId xmlns:a16="http://schemas.microsoft.com/office/drawing/2014/main" id="{26A9C080-6D1C-E0B6-6BF6-775AC6E556B7}"/>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Survivor Function </a:t>
            </a:r>
          </a:p>
        </p:txBody>
      </p:sp>
      <p:sp>
        <p:nvSpPr>
          <p:cNvPr id="6" name="TextBox 5">
            <a:extLst>
              <a:ext uri="{FF2B5EF4-FFF2-40B4-BE49-F238E27FC236}">
                <a16:creationId xmlns:a16="http://schemas.microsoft.com/office/drawing/2014/main" id="{6A1C467F-47D3-4955-03C1-938648735209}"/>
              </a:ext>
            </a:extLst>
          </p:cNvPr>
          <p:cNvSpPr txBox="1"/>
          <p:nvPr/>
        </p:nvSpPr>
        <p:spPr>
          <a:xfrm>
            <a:off x="7728487" y="1429799"/>
            <a:ext cx="4308529" cy="1200329"/>
          </a:xfrm>
          <a:prstGeom prst="rect">
            <a:avLst/>
          </a:prstGeom>
          <a:noFill/>
        </p:spPr>
        <p:txBody>
          <a:bodyPr wrap="square" rtlCol="0">
            <a:spAutoFit/>
          </a:bodyPr>
          <a:lstStyle/>
          <a:p>
            <a:pPr>
              <a:spcBef>
                <a:spcPts val="1200"/>
              </a:spcBef>
            </a:pPr>
            <a:r>
              <a:rPr lang="en-GB" sz="2400" dirty="0"/>
              <a:t>Probability of “surviving” past a time interval </a:t>
            </a:r>
            <a:r>
              <a:rPr lang="en-GB" sz="2400" i="1" dirty="0"/>
              <a:t>j</a:t>
            </a:r>
            <a:r>
              <a:rPr lang="en-GB" sz="2400" dirty="0"/>
              <a:t> for a randomly selected individual </a:t>
            </a:r>
            <a:r>
              <a:rPr lang="en-GB" sz="2400" i="1" dirty="0" err="1"/>
              <a:t>i</a:t>
            </a:r>
            <a:r>
              <a:rPr lang="en-GB" sz="24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24004AC-34BE-474D-381B-22F8AB2F31AB}"/>
                  </a:ext>
                </a:extLst>
              </p:cNvPr>
              <p:cNvSpPr txBox="1"/>
              <p:nvPr/>
            </p:nvSpPr>
            <p:spPr>
              <a:xfrm>
                <a:off x="2683558" y="5538053"/>
                <a:ext cx="9353458" cy="1179041"/>
              </a:xfrm>
              <a:prstGeom prst="rect">
                <a:avLst/>
              </a:prstGeom>
              <a:noFill/>
            </p:spPr>
            <p:txBody>
              <a:bodyPr wrap="none" rtlCol="0">
                <a:spAutoFit/>
              </a:bodyPr>
              <a:lstStyle/>
              <a:p>
                <a:r>
                  <a:rPr lang="en-GB" sz="2800" dirty="0">
                    <a:latin typeface="Cambria Math" panose="02040503050406030204" pitchFamily="18" charset="0"/>
                  </a:rPr>
                  <a:t>For </a:t>
                </a:r>
                <a:r>
                  <a:rPr lang="en-GB" sz="2800" i="1" dirty="0">
                    <a:latin typeface="Cambria Math" panose="02040503050406030204" pitchFamily="18" charset="0"/>
                  </a:rPr>
                  <a:t>j</a:t>
                </a:r>
                <a:r>
                  <a:rPr lang="en-GB" sz="2800" dirty="0">
                    <a:latin typeface="Cambria Math" panose="02040503050406030204" pitchFamily="18" charset="0"/>
                  </a:rPr>
                  <a:t> intervals:</a:t>
                </a:r>
              </a:p>
              <a:p>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b="0" i="1" smtClean="0">
                                <a:latin typeface="Cambria Math" panose="02040503050406030204" pitchFamily="18" charset="0"/>
                              </a:rPr>
                              <m:t>𝑤h𝑜</m:t>
                            </m:r>
                            <m:r>
                              <a:rPr lang="en-GB" sz="2800" b="0" i="1" smtClean="0">
                                <a:latin typeface="Cambria Math" panose="02040503050406030204" pitchFamily="18" charset="0"/>
                              </a:rPr>
                              <m:t> </m:t>
                            </m:r>
                            <m:r>
                              <a:rPr lang="en-GB" sz="2800" b="0" i="1" smtClean="0">
                                <a:latin typeface="Cambria Math" panose="02040503050406030204" pitchFamily="18" charset="0"/>
                              </a:rPr>
                              <m:t>h𝑎𝑣𝑒</m:t>
                            </m:r>
                            <m:r>
                              <a:rPr lang="en-GB" sz="2800" b="0" i="1" smtClean="0">
                                <a:latin typeface="Cambria Math" panose="02040503050406030204" pitchFamily="18" charset="0"/>
                              </a:rPr>
                              <m:t> </m:t>
                            </m:r>
                            <m:r>
                              <a:rPr lang="en-GB" sz="2800" b="0" i="1" smtClean="0">
                                <a:latin typeface="Cambria Math" panose="02040503050406030204" pitchFamily="18" charset="0"/>
                              </a:rPr>
                              <m:t>𝑛𝑜𝑡</m:t>
                            </m:r>
                            <m:r>
                              <a:rPr lang="en-GB" sz="2800" b="0" i="1" smtClean="0">
                                <a:latin typeface="Cambria Math" panose="02040503050406030204" pitchFamily="18" charset="0"/>
                              </a:rPr>
                              <m:t> </m:t>
                            </m:r>
                            <m:r>
                              <a:rPr lang="en-GB" sz="2800" b="0" i="1" smtClean="0">
                                <a:latin typeface="Cambria Math" panose="02040503050406030204" pitchFamily="18" charset="0"/>
                              </a:rPr>
                              <m:t>𝑦𝑒𝑡</m:t>
                            </m:r>
                            <m:r>
                              <a:rPr lang="en-GB" sz="2800" b="0" i="1" smtClean="0">
                                <a:latin typeface="Cambria Math" panose="02040503050406030204" pitchFamily="18" charset="0"/>
                              </a:rPr>
                              <m:t> </m:t>
                            </m:r>
                            <m:r>
                              <a:rPr lang="en-GB" sz="2800" b="0" i="1" smtClean="0">
                                <a:latin typeface="Cambria Math" panose="02040503050406030204" pitchFamily="18" charset="0"/>
                              </a:rPr>
                              <m:t>𝑒𝑥𝑝𝑒𝑟𝑖𝑒𝑛𝑐𝑒𝑑</m:t>
                            </m:r>
                            <m:r>
                              <a:rPr lang="en-GB" sz="2800" b="0" i="1" smtClean="0">
                                <a:latin typeface="Cambria Math" panose="02040503050406030204" pitchFamily="18" charset="0"/>
                              </a:rPr>
                              <m:t> </m:t>
                            </m:r>
                            <m:r>
                              <a:rPr lang="en-GB" sz="2800" b="0" i="1" smtClean="0">
                                <a:latin typeface="Cambria Math" panose="02040503050406030204" pitchFamily="18" charset="0"/>
                              </a:rPr>
                              <m:t>𝑒𝑣𝑒𝑛𝑡</m:t>
                            </m:r>
                            <m:r>
                              <a:rPr lang="en-GB" sz="2800" b="0" i="1" smtClean="0">
                                <a:latin typeface="Cambria Math" panose="02040503050406030204" pitchFamily="18" charset="0"/>
                              </a:rPr>
                              <m:t> </m:t>
                            </m:r>
                            <m:r>
                              <a:rPr lang="en-GB" sz="2800" b="0" i="1" smtClean="0">
                                <a:latin typeface="Cambria Math" panose="02040503050406030204" pitchFamily="18" charset="0"/>
                              </a:rPr>
                              <m:t>𝑤𝑖𝑡h𝑖𝑛</m:t>
                            </m:r>
                            <m:r>
                              <a:rPr lang="en-GB" sz="2800" b="0" i="1" smtClean="0">
                                <a:latin typeface="Cambria Math" panose="02040503050406030204" pitchFamily="18" charset="0"/>
                              </a:rPr>
                              <m:t> </m:t>
                            </m:r>
                            <m:r>
                              <a:rPr lang="en-GB" sz="2800" b="0" i="1" smtClean="0">
                                <a:latin typeface="Cambria Math" panose="02040503050406030204" pitchFamily="18" charset="0"/>
                              </a:rPr>
                              <m:t>𝑖𝑛𝑡𝑒𝑟𝑣𝑎𝑙</m:t>
                            </m:r>
                          </m:e>
                          <m:sub>
                            <m:r>
                              <a:rPr lang="en-GB" sz="2800" b="0" i="1" smtClean="0">
                                <a:latin typeface="Cambria Math" panose="02040503050406030204" pitchFamily="18" charset="0"/>
                              </a:rPr>
                              <m:t> </m:t>
                            </m:r>
                            <m:r>
                              <a:rPr lang="en-GB" sz="2800" b="0" i="1" smtClean="0">
                                <a:latin typeface="Cambria Math" panose="02040503050406030204" pitchFamily="18" charset="0"/>
                              </a:rPr>
                              <m:t>𝑗</m:t>
                            </m:r>
                          </m:sub>
                        </m:sSub>
                      </m:num>
                      <m:den>
                        <m:r>
                          <a:rPr lang="en-GB" sz="2800" i="1" smtClean="0">
                            <a:latin typeface="Cambria Math" panose="02040503050406030204" pitchFamily="18" charset="0"/>
                          </a:rPr>
                          <m:t>𝑛</m:t>
                        </m:r>
                      </m:den>
                    </m:f>
                  </m:oMath>
                </a14:m>
                <a:r>
                  <a:rPr lang="en-GB" sz="2800" dirty="0"/>
                  <a:t> =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158</m:t>
                        </m:r>
                      </m:num>
                      <m:den>
                        <m:r>
                          <a:rPr lang="en-GB" sz="2800" b="0" i="1" smtClean="0">
                            <a:latin typeface="Cambria Math" panose="02040503050406030204" pitchFamily="18" charset="0"/>
                          </a:rPr>
                          <m:t>180</m:t>
                        </m:r>
                      </m:den>
                    </m:f>
                    <m:r>
                      <a:rPr lang="en-GB" sz="2800" b="0" i="1" smtClean="0">
                        <a:latin typeface="Cambria Math" panose="02040503050406030204" pitchFamily="18" charset="0"/>
                      </a:rPr>
                      <m:t>= .878</m:t>
                    </m:r>
                  </m:oMath>
                </a14:m>
                <a:r>
                  <a:rPr lang="en-GB" sz="2800" dirty="0"/>
                  <a:t> </a:t>
                </a:r>
              </a:p>
            </p:txBody>
          </p:sp>
        </mc:Choice>
        <mc:Fallback xmlns="">
          <p:sp>
            <p:nvSpPr>
              <p:cNvPr id="5" name="TextBox 4">
                <a:extLst>
                  <a:ext uri="{FF2B5EF4-FFF2-40B4-BE49-F238E27FC236}">
                    <a16:creationId xmlns:a16="http://schemas.microsoft.com/office/drawing/2014/main" id="{B24004AC-34BE-474D-381B-22F8AB2F31AB}"/>
                  </a:ext>
                </a:extLst>
              </p:cNvPr>
              <p:cNvSpPr txBox="1">
                <a:spLocks noRot="1" noChangeAspect="1" noMove="1" noResize="1" noEditPoints="1" noAdjustHandles="1" noChangeArrowheads="1" noChangeShapeType="1" noTextEdit="1"/>
              </p:cNvSpPr>
              <p:nvPr/>
            </p:nvSpPr>
            <p:spPr>
              <a:xfrm>
                <a:off x="2683558" y="5538053"/>
                <a:ext cx="9353458" cy="1179041"/>
              </a:xfrm>
              <a:prstGeom prst="rect">
                <a:avLst/>
              </a:prstGeom>
              <a:blipFill>
                <a:blip r:embed="rId4"/>
                <a:stretch>
                  <a:fillRect l="-1303" t="-5155" b="-6186"/>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E8426ADF-5617-BF91-F937-55ADD4F82B3A}"/>
              </a:ext>
            </a:extLst>
          </p:cNvPr>
          <p:cNvCxnSpPr>
            <a:cxnSpLocks/>
            <a:stCxn id="11" idx="5"/>
          </p:cNvCxnSpPr>
          <p:nvPr/>
        </p:nvCxnSpPr>
        <p:spPr>
          <a:xfrm>
            <a:off x="5783393" y="2779045"/>
            <a:ext cx="1945094" cy="3172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A61DD1FC-17F5-8E61-3A22-38AE94CC1A6B}"/>
              </a:ext>
            </a:extLst>
          </p:cNvPr>
          <p:cNvSpPr/>
          <p:nvPr/>
        </p:nvSpPr>
        <p:spPr>
          <a:xfrm>
            <a:off x="4804475" y="2408644"/>
            <a:ext cx="1146874" cy="43395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69AEEA6D-D21E-F457-8AB5-011D2B964E41}"/>
              </a:ext>
            </a:extLst>
          </p:cNvPr>
          <p:cNvCxnSpPr/>
          <p:nvPr/>
        </p:nvCxnSpPr>
        <p:spPr>
          <a:xfrm>
            <a:off x="1502229" y="3317966"/>
            <a:ext cx="666205"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14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D4DB-21DE-6568-B333-0EF0958663B9}"/>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D39521B5-CBA2-3811-C3D0-912D6EFF1537}"/>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249453" y="1257315"/>
            <a:ext cx="7033270" cy="3792066"/>
          </a:xfrm>
          <a:prstGeom prst="rect">
            <a:avLst/>
          </a:prstGeom>
        </p:spPr>
      </p:pic>
      <p:sp>
        <p:nvSpPr>
          <p:cNvPr id="2" name="Title 1">
            <a:extLst>
              <a:ext uri="{FF2B5EF4-FFF2-40B4-BE49-F238E27FC236}">
                <a16:creationId xmlns:a16="http://schemas.microsoft.com/office/drawing/2014/main" id="{779FFCB5-97B2-38E3-6104-C633B725EA20}"/>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Survivor Function </a:t>
            </a:r>
          </a:p>
        </p:txBody>
      </p:sp>
      <p:sp>
        <p:nvSpPr>
          <p:cNvPr id="6" name="TextBox 5">
            <a:extLst>
              <a:ext uri="{FF2B5EF4-FFF2-40B4-BE49-F238E27FC236}">
                <a16:creationId xmlns:a16="http://schemas.microsoft.com/office/drawing/2014/main" id="{5C6D9235-F801-6223-A81E-5645EF02688F}"/>
              </a:ext>
            </a:extLst>
          </p:cNvPr>
          <p:cNvSpPr txBox="1"/>
          <p:nvPr/>
        </p:nvSpPr>
        <p:spPr>
          <a:xfrm>
            <a:off x="7728487" y="1429799"/>
            <a:ext cx="4308529" cy="1200329"/>
          </a:xfrm>
          <a:prstGeom prst="rect">
            <a:avLst/>
          </a:prstGeom>
          <a:noFill/>
        </p:spPr>
        <p:txBody>
          <a:bodyPr wrap="square" rtlCol="0">
            <a:spAutoFit/>
          </a:bodyPr>
          <a:lstStyle/>
          <a:p>
            <a:pPr>
              <a:spcBef>
                <a:spcPts val="1200"/>
              </a:spcBef>
            </a:pPr>
            <a:r>
              <a:rPr lang="en-GB" sz="2400" dirty="0"/>
              <a:t>Probability of “surviving” past a time interval </a:t>
            </a:r>
            <a:r>
              <a:rPr lang="en-GB" sz="2400" i="1" dirty="0"/>
              <a:t>j</a:t>
            </a:r>
            <a:r>
              <a:rPr lang="en-GB" sz="2400" dirty="0"/>
              <a:t> for a randomly selected individual </a:t>
            </a:r>
            <a:r>
              <a:rPr lang="en-GB" sz="2400" i="1" dirty="0" err="1"/>
              <a:t>i</a:t>
            </a:r>
            <a:r>
              <a:rPr lang="en-GB" sz="24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087B9A-4860-485A-AD4E-9B649C1A59E8}"/>
                  </a:ext>
                </a:extLst>
              </p:cNvPr>
              <p:cNvSpPr txBox="1"/>
              <p:nvPr/>
            </p:nvSpPr>
            <p:spPr>
              <a:xfrm>
                <a:off x="2683558" y="5538053"/>
                <a:ext cx="9238683" cy="1179041"/>
              </a:xfrm>
              <a:prstGeom prst="rect">
                <a:avLst/>
              </a:prstGeom>
              <a:noFill/>
            </p:spPr>
            <p:txBody>
              <a:bodyPr wrap="none" rtlCol="0">
                <a:spAutoFit/>
              </a:bodyPr>
              <a:lstStyle/>
              <a:p>
                <a:r>
                  <a:rPr lang="en-GB" sz="2800" dirty="0">
                    <a:latin typeface="Cambria Math" panose="02040503050406030204" pitchFamily="18" charset="0"/>
                  </a:rPr>
                  <a:t>For </a:t>
                </a:r>
                <a:r>
                  <a:rPr lang="en-GB" sz="2800" i="1" dirty="0">
                    <a:latin typeface="Cambria Math" panose="02040503050406030204" pitchFamily="18" charset="0"/>
                  </a:rPr>
                  <a:t>j</a:t>
                </a:r>
                <a:r>
                  <a:rPr lang="en-GB" sz="2800" dirty="0">
                    <a:latin typeface="Cambria Math" panose="02040503050406030204" pitchFamily="18" charset="0"/>
                  </a:rPr>
                  <a:t> intervals:</a:t>
                </a:r>
              </a:p>
              <a:p>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b="0" i="1" smtClean="0">
                                <a:latin typeface="Cambria Math" panose="02040503050406030204" pitchFamily="18" charset="0"/>
                              </a:rPr>
                              <m:t>𝑤h𝑜</m:t>
                            </m:r>
                            <m:r>
                              <a:rPr lang="en-GB" sz="2800" b="0" i="1" smtClean="0">
                                <a:latin typeface="Cambria Math" panose="02040503050406030204" pitchFamily="18" charset="0"/>
                              </a:rPr>
                              <m:t> </m:t>
                            </m:r>
                            <m:r>
                              <a:rPr lang="en-GB" sz="2800" b="0" i="1" smtClean="0">
                                <a:latin typeface="Cambria Math" panose="02040503050406030204" pitchFamily="18" charset="0"/>
                              </a:rPr>
                              <m:t>h𝑎𝑣𝑒</m:t>
                            </m:r>
                            <m:r>
                              <a:rPr lang="en-GB" sz="2800" b="0" i="1" smtClean="0">
                                <a:latin typeface="Cambria Math" panose="02040503050406030204" pitchFamily="18" charset="0"/>
                              </a:rPr>
                              <m:t> </m:t>
                            </m:r>
                            <m:r>
                              <a:rPr lang="en-GB" sz="2800" b="0" i="1" smtClean="0">
                                <a:latin typeface="Cambria Math" panose="02040503050406030204" pitchFamily="18" charset="0"/>
                              </a:rPr>
                              <m:t>𝑛𝑜𝑡</m:t>
                            </m:r>
                            <m:r>
                              <a:rPr lang="en-GB" sz="2800" b="0" i="1" smtClean="0">
                                <a:latin typeface="Cambria Math" panose="02040503050406030204" pitchFamily="18" charset="0"/>
                              </a:rPr>
                              <m:t> </m:t>
                            </m:r>
                            <m:r>
                              <a:rPr lang="en-GB" sz="2800" b="0" i="1" smtClean="0">
                                <a:latin typeface="Cambria Math" panose="02040503050406030204" pitchFamily="18" charset="0"/>
                              </a:rPr>
                              <m:t>𝑦𝑒𝑡</m:t>
                            </m:r>
                            <m:r>
                              <a:rPr lang="en-GB" sz="2800" b="0" i="1" smtClean="0">
                                <a:latin typeface="Cambria Math" panose="02040503050406030204" pitchFamily="18" charset="0"/>
                              </a:rPr>
                              <m:t> </m:t>
                            </m:r>
                            <m:r>
                              <a:rPr lang="en-GB" sz="2800" b="0" i="1" smtClean="0">
                                <a:latin typeface="Cambria Math" panose="02040503050406030204" pitchFamily="18" charset="0"/>
                              </a:rPr>
                              <m:t>𝑒𝑥𝑝𝑒𝑟𝑖𝑒𝑛𝑐𝑒𝑑</m:t>
                            </m:r>
                            <m:r>
                              <a:rPr lang="en-GB" sz="2800" b="0" i="1" smtClean="0">
                                <a:latin typeface="Cambria Math" panose="02040503050406030204" pitchFamily="18" charset="0"/>
                              </a:rPr>
                              <m:t> </m:t>
                            </m:r>
                            <m:r>
                              <a:rPr lang="en-GB" sz="2800" b="0" i="1" smtClean="0">
                                <a:latin typeface="Cambria Math" panose="02040503050406030204" pitchFamily="18" charset="0"/>
                              </a:rPr>
                              <m:t>𝑒𝑣𝑒𝑛𝑡</m:t>
                            </m:r>
                            <m:r>
                              <a:rPr lang="en-GB" sz="2800" b="0" i="1" smtClean="0">
                                <a:latin typeface="Cambria Math" panose="02040503050406030204" pitchFamily="18" charset="0"/>
                              </a:rPr>
                              <m:t> </m:t>
                            </m:r>
                            <m:r>
                              <a:rPr lang="en-GB" sz="2800" b="0" i="1" smtClean="0">
                                <a:latin typeface="Cambria Math" panose="02040503050406030204" pitchFamily="18" charset="0"/>
                              </a:rPr>
                              <m:t>𝑤𝑖𝑡h𝑖𝑛</m:t>
                            </m:r>
                            <m:r>
                              <a:rPr lang="en-GB" sz="2800" b="0" i="1" smtClean="0">
                                <a:latin typeface="Cambria Math" panose="02040503050406030204" pitchFamily="18" charset="0"/>
                              </a:rPr>
                              <m:t> </m:t>
                            </m:r>
                            <m:r>
                              <a:rPr lang="en-GB" sz="2800" b="0" i="1" smtClean="0">
                                <a:latin typeface="Cambria Math" panose="02040503050406030204" pitchFamily="18" charset="0"/>
                              </a:rPr>
                              <m:t>𝑖𝑛𝑡𝑒𝑟𝑣𝑎𝑙</m:t>
                            </m:r>
                          </m:e>
                          <m:sub>
                            <m:r>
                              <a:rPr lang="en-GB" sz="2800" b="0" i="1" smtClean="0">
                                <a:latin typeface="Cambria Math" panose="02040503050406030204" pitchFamily="18" charset="0"/>
                              </a:rPr>
                              <m:t> </m:t>
                            </m:r>
                            <m:r>
                              <a:rPr lang="en-GB" sz="2800" b="0" i="1" smtClean="0">
                                <a:latin typeface="Cambria Math" panose="02040503050406030204" pitchFamily="18" charset="0"/>
                              </a:rPr>
                              <m:t>𝑗</m:t>
                            </m:r>
                          </m:sub>
                        </m:sSub>
                      </m:num>
                      <m:den>
                        <m:r>
                          <a:rPr lang="en-GB" sz="2800" i="1" smtClean="0">
                            <a:latin typeface="Cambria Math" panose="02040503050406030204" pitchFamily="18" charset="0"/>
                          </a:rPr>
                          <m:t>𝑛</m:t>
                        </m:r>
                      </m:den>
                    </m:f>
                  </m:oMath>
                </a14:m>
                <a:r>
                  <a:rPr lang="en-GB" sz="2800" dirty="0"/>
                  <a:t> =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m:t>
                        </m:r>
                      </m:num>
                      <m:den>
                        <m:r>
                          <a:rPr lang="en-GB" sz="2800" b="0" i="1" smtClean="0">
                            <a:latin typeface="Cambria Math" panose="02040503050406030204" pitchFamily="18" charset="0"/>
                          </a:rPr>
                          <m:t>180</m:t>
                        </m:r>
                      </m:den>
                    </m:f>
                    <m:r>
                      <a:rPr lang="en-GB" sz="2800" b="0" i="1" smtClean="0">
                        <a:latin typeface="Cambria Math" panose="02040503050406030204" pitchFamily="18" charset="0"/>
                      </a:rPr>
                      <m:t>= ??? </m:t>
                    </m:r>
                  </m:oMath>
                </a14:m>
                <a:r>
                  <a:rPr lang="en-GB" sz="2800" dirty="0"/>
                  <a:t> </a:t>
                </a:r>
              </a:p>
            </p:txBody>
          </p:sp>
        </mc:Choice>
        <mc:Fallback xmlns="">
          <p:sp>
            <p:nvSpPr>
              <p:cNvPr id="5" name="TextBox 4">
                <a:extLst>
                  <a:ext uri="{FF2B5EF4-FFF2-40B4-BE49-F238E27FC236}">
                    <a16:creationId xmlns:a16="http://schemas.microsoft.com/office/drawing/2014/main" id="{44087B9A-4860-485A-AD4E-9B649C1A59E8}"/>
                  </a:ext>
                </a:extLst>
              </p:cNvPr>
              <p:cNvSpPr txBox="1">
                <a:spLocks noRot="1" noChangeAspect="1" noMove="1" noResize="1" noEditPoints="1" noAdjustHandles="1" noChangeArrowheads="1" noChangeShapeType="1" noTextEdit="1"/>
              </p:cNvSpPr>
              <p:nvPr/>
            </p:nvSpPr>
            <p:spPr>
              <a:xfrm>
                <a:off x="2683558" y="5538053"/>
                <a:ext cx="9238683" cy="1179041"/>
              </a:xfrm>
              <a:prstGeom prst="rect">
                <a:avLst/>
              </a:prstGeom>
              <a:blipFill>
                <a:blip r:embed="rId4"/>
                <a:stretch>
                  <a:fillRect l="-1319" t="-5155" b="-6186"/>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7D74A753-536D-5765-11B7-AC5505F83B70}"/>
              </a:ext>
            </a:extLst>
          </p:cNvPr>
          <p:cNvCxnSpPr>
            <a:cxnSpLocks/>
          </p:cNvCxnSpPr>
          <p:nvPr/>
        </p:nvCxnSpPr>
        <p:spPr>
          <a:xfrm>
            <a:off x="4835471" y="4355024"/>
            <a:ext cx="5315919" cy="18773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8CBD470A-EBB6-736C-5DFA-128083044C83}"/>
              </a:ext>
            </a:extLst>
          </p:cNvPr>
          <p:cNvSpPr/>
          <p:nvPr/>
        </p:nvSpPr>
        <p:spPr>
          <a:xfrm>
            <a:off x="249453" y="2779045"/>
            <a:ext cx="4586017" cy="210292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48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8E9C-5A05-AABC-A5AA-DE4AB7473F5F}"/>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EA5343A-5B32-4A0A-480A-8CF1FB7DD39D}"/>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471784" y="1255920"/>
            <a:ext cx="7033270" cy="3792066"/>
          </a:xfrm>
          <a:prstGeom prst="rect">
            <a:avLst/>
          </a:prstGeom>
        </p:spPr>
      </p:pic>
      <p:sp>
        <p:nvSpPr>
          <p:cNvPr id="2" name="Title 1">
            <a:extLst>
              <a:ext uri="{FF2B5EF4-FFF2-40B4-BE49-F238E27FC236}">
                <a16:creationId xmlns:a16="http://schemas.microsoft.com/office/drawing/2014/main" id="{628DFF88-D204-5D22-C5C1-9EBB54A8E5C2}"/>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Survivor Function</a:t>
            </a:r>
          </a:p>
        </p:txBody>
      </p:sp>
      <p:sp>
        <p:nvSpPr>
          <p:cNvPr id="6" name="TextBox 5">
            <a:extLst>
              <a:ext uri="{FF2B5EF4-FFF2-40B4-BE49-F238E27FC236}">
                <a16:creationId xmlns:a16="http://schemas.microsoft.com/office/drawing/2014/main" id="{EC9122F0-4A91-A575-805A-CE13AD239959}"/>
              </a:ext>
            </a:extLst>
          </p:cNvPr>
          <p:cNvSpPr txBox="1"/>
          <p:nvPr/>
        </p:nvSpPr>
        <p:spPr>
          <a:xfrm>
            <a:off x="7728487" y="1429799"/>
            <a:ext cx="4308529" cy="1200329"/>
          </a:xfrm>
          <a:prstGeom prst="rect">
            <a:avLst/>
          </a:prstGeom>
          <a:noFill/>
        </p:spPr>
        <p:txBody>
          <a:bodyPr wrap="square" rtlCol="0">
            <a:spAutoFit/>
          </a:bodyPr>
          <a:lstStyle/>
          <a:p>
            <a:pPr>
              <a:spcBef>
                <a:spcPts val="1200"/>
              </a:spcBef>
            </a:pPr>
            <a:r>
              <a:rPr lang="en-GB" sz="2400" dirty="0"/>
              <a:t>Probability of “surviving” past a time interval </a:t>
            </a:r>
            <a:r>
              <a:rPr lang="en-GB" sz="2400" i="1" dirty="0"/>
              <a:t>j</a:t>
            </a:r>
            <a:r>
              <a:rPr lang="en-GB" sz="2400" dirty="0"/>
              <a:t> for a randomly selected individual </a:t>
            </a:r>
            <a:r>
              <a:rPr lang="en-GB" sz="2400" i="1" dirty="0" err="1"/>
              <a:t>i</a:t>
            </a:r>
            <a:r>
              <a:rPr lang="en-GB" sz="24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B6734E-F00D-EC00-0128-29100CB37CB6}"/>
                  </a:ext>
                </a:extLst>
              </p:cNvPr>
              <p:cNvSpPr txBox="1"/>
              <p:nvPr/>
            </p:nvSpPr>
            <p:spPr>
              <a:xfrm>
                <a:off x="320449" y="5510527"/>
                <a:ext cx="7645491" cy="1179041"/>
              </a:xfrm>
              <a:prstGeom prst="rect">
                <a:avLst/>
              </a:prstGeom>
              <a:noFill/>
            </p:spPr>
            <p:txBody>
              <a:bodyPr wrap="none" rtlCol="0">
                <a:spAutoFit/>
              </a:bodyPr>
              <a:lstStyle/>
              <a:p>
                <a:r>
                  <a:rPr lang="en-GB" sz="2800" dirty="0">
                    <a:latin typeface="Cambria Math" panose="02040503050406030204" pitchFamily="18" charset="0"/>
                  </a:rPr>
                  <a:t>For </a:t>
                </a:r>
                <a:r>
                  <a:rPr lang="en-GB" sz="2800" i="1" dirty="0">
                    <a:latin typeface="Cambria Math" panose="02040503050406030204" pitchFamily="18" charset="0"/>
                  </a:rPr>
                  <a:t>j</a:t>
                </a:r>
                <a:r>
                  <a:rPr lang="en-GB" sz="2800" dirty="0">
                    <a:latin typeface="Cambria Math" panose="02040503050406030204" pitchFamily="18" charset="0"/>
                  </a:rPr>
                  <a:t> intervals:</a:t>
                </a:r>
              </a:p>
              <a:p>
                <a14:m>
                  <m:oMath xmlns:m="http://schemas.openxmlformats.org/officeDocument/2006/math">
                    <m:f>
                      <m:fPr>
                        <m:ctrlPr>
                          <a:rPr lang="en-GB" sz="2800" i="1" smtClean="0">
                            <a:latin typeface="Cambria Math" panose="02040503050406030204" pitchFamily="18" charset="0"/>
                          </a:rPr>
                        </m:ctrlPr>
                      </m:fPr>
                      <m:num>
                        <m:sSub>
                          <m:sSubPr>
                            <m:ctrlPr>
                              <a:rPr lang="en-GB" sz="2800" i="1" smtClean="0">
                                <a:latin typeface="Cambria Math" panose="02040503050406030204" pitchFamily="18" charset="0"/>
                              </a:rPr>
                            </m:ctrlPr>
                          </m:sSubPr>
                          <m:e>
                            <m:r>
                              <a:rPr lang="en-GB" sz="2800" i="1">
                                <a:latin typeface="Cambria Math" panose="02040503050406030204" pitchFamily="18" charset="0"/>
                              </a:rPr>
                              <m:t>𝑛</m:t>
                            </m:r>
                            <m:r>
                              <a:rPr lang="en-GB" sz="2800" i="1">
                                <a:latin typeface="Cambria Math" panose="02040503050406030204" pitchFamily="18" charset="0"/>
                              </a:rPr>
                              <m:t> </m:t>
                            </m:r>
                            <m:r>
                              <a:rPr lang="en-GB" sz="2800" b="0" i="1" smtClean="0">
                                <a:latin typeface="Cambria Math" panose="02040503050406030204" pitchFamily="18" charset="0"/>
                              </a:rPr>
                              <m:t>𝑤h𝑜</m:t>
                            </m:r>
                            <m:r>
                              <a:rPr lang="en-GB" sz="2800" b="0" i="1" smtClean="0">
                                <a:latin typeface="Cambria Math" panose="02040503050406030204" pitchFamily="18" charset="0"/>
                              </a:rPr>
                              <m:t> </m:t>
                            </m:r>
                            <m:r>
                              <a:rPr lang="en-GB" sz="2800" b="0" i="1" smtClean="0">
                                <a:latin typeface="Cambria Math" panose="02040503050406030204" pitchFamily="18" charset="0"/>
                              </a:rPr>
                              <m:t>h𝑎𝑣𝑒</m:t>
                            </m:r>
                            <m:r>
                              <a:rPr lang="en-GB" sz="2800" b="0" i="1" smtClean="0">
                                <a:latin typeface="Cambria Math" panose="02040503050406030204" pitchFamily="18" charset="0"/>
                              </a:rPr>
                              <m:t> </m:t>
                            </m:r>
                            <m:r>
                              <a:rPr lang="en-GB" sz="2800" b="0" i="1" smtClean="0">
                                <a:latin typeface="Cambria Math" panose="02040503050406030204" pitchFamily="18" charset="0"/>
                              </a:rPr>
                              <m:t>𝑛𝑜𝑡</m:t>
                            </m:r>
                            <m:r>
                              <a:rPr lang="en-GB" sz="2800" b="0" i="1" smtClean="0">
                                <a:latin typeface="Cambria Math" panose="02040503050406030204" pitchFamily="18" charset="0"/>
                              </a:rPr>
                              <m:t> </m:t>
                            </m:r>
                            <m:r>
                              <a:rPr lang="en-GB" sz="2800" b="0" i="1" smtClean="0">
                                <a:latin typeface="Cambria Math" panose="02040503050406030204" pitchFamily="18" charset="0"/>
                              </a:rPr>
                              <m:t>𝑦𝑒𝑡</m:t>
                            </m:r>
                            <m:r>
                              <a:rPr lang="en-GB" sz="2800" b="0" i="1" smtClean="0">
                                <a:latin typeface="Cambria Math" panose="02040503050406030204" pitchFamily="18" charset="0"/>
                              </a:rPr>
                              <m:t> </m:t>
                            </m:r>
                            <m:r>
                              <a:rPr lang="en-GB" sz="2800" b="0" i="1" smtClean="0">
                                <a:latin typeface="Cambria Math" panose="02040503050406030204" pitchFamily="18" charset="0"/>
                              </a:rPr>
                              <m:t>𝑒𝑥𝑝𝑒𝑟𝑖𝑒𝑛𝑐𝑒𝑑</m:t>
                            </m:r>
                            <m:r>
                              <a:rPr lang="en-GB" sz="2800" b="0" i="1" smtClean="0">
                                <a:latin typeface="Cambria Math" panose="02040503050406030204" pitchFamily="18" charset="0"/>
                              </a:rPr>
                              <m:t> </m:t>
                            </m:r>
                            <m:r>
                              <a:rPr lang="en-GB" sz="2800" b="0" i="1" smtClean="0">
                                <a:latin typeface="Cambria Math" panose="02040503050406030204" pitchFamily="18" charset="0"/>
                              </a:rPr>
                              <m:t>𝑒𝑣𝑒𝑛𝑡</m:t>
                            </m:r>
                            <m:r>
                              <a:rPr lang="en-GB" sz="2800" b="0" i="1" smtClean="0">
                                <a:latin typeface="Cambria Math" panose="02040503050406030204" pitchFamily="18" charset="0"/>
                              </a:rPr>
                              <m:t> </m:t>
                            </m:r>
                            <m:r>
                              <a:rPr lang="en-GB" sz="2800" b="0" i="1" smtClean="0">
                                <a:latin typeface="Cambria Math" panose="02040503050406030204" pitchFamily="18" charset="0"/>
                              </a:rPr>
                              <m:t>𝑤𝑖𝑡h𝑖𝑛</m:t>
                            </m:r>
                            <m:r>
                              <a:rPr lang="en-GB" sz="2800" b="0" i="1" smtClean="0">
                                <a:latin typeface="Cambria Math" panose="02040503050406030204" pitchFamily="18" charset="0"/>
                              </a:rPr>
                              <m:t> </m:t>
                            </m:r>
                            <m:r>
                              <a:rPr lang="en-GB" sz="2800" b="0" i="1" smtClean="0">
                                <a:latin typeface="Cambria Math" panose="02040503050406030204" pitchFamily="18" charset="0"/>
                              </a:rPr>
                              <m:t>𝑖𝑛𝑡𝑒𝑟𝑣𝑎𝑙</m:t>
                            </m:r>
                          </m:e>
                          <m:sub>
                            <m:r>
                              <a:rPr lang="en-GB" sz="2800" b="0" i="1" smtClean="0">
                                <a:latin typeface="Cambria Math" panose="02040503050406030204" pitchFamily="18" charset="0"/>
                              </a:rPr>
                              <m:t> </m:t>
                            </m:r>
                            <m:r>
                              <a:rPr lang="en-GB" sz="2800" b="0" i="1" smtClean="0">
                                <a:latin typeface="Cambria Math" panose="02040503050406030204" pitchFamily="18" charset="0"/>
                              </a:rPr>
                              <m:t>𝑗</m:t>
                            </m:r>
                          </m:sub>
                        </m:sSub>
                      </m:num>
                      <m:den>
                        <m:r>
                          <a:rPr lang="en-GB" sz="2800" i="1" smtClean="0">
                            <a:latin typeface="Cambria Math" panose="02040503050406030204" pitchFamily="18" charset="0"/>
                          </a:rPr>
                          <m:t>𝑛</m:t>
                        </m:r>
                      </m:den>
                    </m:f>
                  </m:oMath>
                </a14:m>
                <a:r>
                  <a:rPr lang="en-GB" sz="2800" dirty="0"/>
                  <a:t> </a:t>
                </a:r>
                <a14:m>
                  <m:oMath xmlns:m="http://schemas.openxmlformats.org/officeDocument/2006/math">
                    <m:r>
                      <a:rPr lang="en-GB" sz="2800" b="0" i="1" smtClean="0">
                        <a:latin typeface="Cambria Math" panose="02040503050406030204" pitchFamily="18" charset="0"/>
                      </a:rPr>
                      <m:t> </m:t>
                    </m:r>
                  </m:oMath>
                </a14:m>
                <a:r>
                  <a:rPr lang="en-GB" sz="2800" dirty="0"/>
                  <a:t> </a:t>
                </a:r>
              </a:p>
            </p:txBody>
          </p:sp>
        </mc:Choice>
        <mc:Fallback xmlns="">
          <p:sp>
            <p:nvSpPr>
              <p:cNvPr id="5" name="TextBox 4">
                <a:extLst>
                  <a:ext uri="{FF2B5EF4-FFF2-40B4-BE49-F238E27FC236}">
                    <a16:creationId xmlns:a16="http://schemas.microsoft.com/office/drawing/2014/main" id="{1BB6734E-F00D-EC00-0128-29100CB37CB6}"/>
                  </a:ext>
                </a:extLst>
              </p:cNvPr>
              <p:cNvSpPr txBox="1">
                <a:spLocks noRot="1" noChangeAspect="1" noMove="1" noResize="1" noEditPoints="1" noAdjustHandles="1" noChangeArrowheads="1" noChangeShapeType="1" noTextEdit="1"/>
              </p:cNvSpPr>
              <p:nvPr/>
            </p:nvSpPr>
            <p:spPr>
              <a:xfrm>
                <a:off x="320449" y="5510527"/>
                <a:ext cx="7645491" cy="1179041"/>
              </a:xfrm>
              <a:prstGeom prst="rect">
                <a:avLst/>
              </a:prstGeom>
              <a:blipFill>
                <a:blip r:embed="rId4"/>
                <a:stretch>
                  <a:fillRect l="-1675" t="-5699"/>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E333CB32-BE86-CAF9-A53D-19F5623412BB}"/>
              </a:ext>
            </a:extLst>
          </p:cNvPr>
          <p:cNvCxnSpPr>
            <a:cxnSpLocks/>
          </p:cNvCxnSpPr>
          <p:nvPr/>
        </p:nvCxnSpPr>
        <p:spPr>
          <a:xfrm>
            <a:off x="7608187" y="2291573"/>
            <a:ext cx="1142380" cy="12636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67264690-6107-FF13-493B-C75CF644750E}"/>
              </a:ext>
            </a:extLst>
          </p:cNvPr>
          <p:cNvSpPr/>
          <p:nvPr/>
        </p:nvSpPr>
        <p:spPr>
          <a:xfrm>
            <a:off x="4835471" y="1792158"/>
            <a:ext cx="2657959" cy="56358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F9A226-C717-DD48-C586-794DC9587A96}"/>
                  </a:ext>
                </a:extLst>
              </p:cNvPr>
              <p:cNvSpPr txBox="1"/>
              <p:nvPr/>
            </p:nvSpPr>
            <p:spPr>
              <a:xfrm>
                <a:off x="8957390" y="3413964"/>
                <a:ext cx="2135521"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1 − .083=  0.917</m:t>
                    </m:r>
                  </m:oMath>
                </a14:m>
                <a:r>
                  <a:rPr lang="en-GB" dirty="0"/>
                  <a:t> </a:t>
                </a:r>
              </a:p>
            </p:txBody>
          </p:sp>
        </mc:Choice>
        <mc:Fallback xmlns="">
          <p:sp>
            <p:nvSpPr>
              <p:cNvPr id="11" name="TextBox 10">
                <a:extLst>
                  <a:ext uri="{FF2B5EF4-FFF2-40B4-BE49-F238E27FC236}">
                    <a16:creationId xmlns:a16="http://schemas.microsoft.com/office/drawing/2014/main" id="{CEF9A226-C717-DD48-C586-794DC9587A96}"/>
                  </a:ext>
                </a:extLst>
              </p:cNvPr>
              <p:cNvSpPr txBox="1">
                <a:spLocks noRot="1" noChangeAspect="1" noMove="1" noResize="1" noEditPoints="1" noAdjustHandles="1" noChangeArrowheads="1" noChangeShapeType="1" noTextEdit="1"/>
              </p:cNvSpPr>
              <p:nvPr/>
            </p:nvSpPr>
            <p:spPr>
              <a:xfrm>
                <a:off x="8957390" y="3413964"/>
                <a:ext cx="2135521" cy="36933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0265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C3D3A-5028-FA85-B02A-DFE0ABF7A4DF}"/>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3BB58D4-5347-C09E-10C9-4827953327AA}"/>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471784" y="1255920"/>
            <a:ext cx="7033270" cy="3792066"/>
          </a:xfrm>
          <a:prstGeom prst="rect">
            <a:avLst/>
          </a:prstGeom>
        </p:spPr>
      </p:pic>
      <p:sp>
        <p:nvSpPr>
          <p:cNvPr id="2" name="Title 1">
            <a:extLst>
              <a:ext uri="{FF2B5EF4-FFF2-40B4-BE49-F238E27FC236}">
                <a16:creationId xmlns:a16="http://schemas.microsoft.com/office/drawing/2014/main" id="{CCDD7B5D-3FE7-9BF8-5C73-1369CDA65CC1}"/>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Survivor Function</a:t>
            </a:r>
          </a:p>
        </p:txBody>
      </p:sp>
      <p:sp>
        <p:nvSpPr>
          <p:cNvPr id="6" name="TextBox 5">
            <a:extLst>
              <a:ext uri="{FF2B5EF4-FFF2-40B4-BE49-F238E27FC236}">
                <a16:creationId xmlns:a16="http://schemas.microsoft.com/office/drawing/2014/main" id="{17CFA7CD-750D-645E-459D-5A1FB30D03C6}"/>
              </a:ext>
            </a:extLst>
          </p:cNvPr>
          <p:cNvSpPr txBox="1"/>
          <p:nvPr/>
        </p:nvSpPr>
        <p:spPr>
          <a:xfrm>
            <a:off x="7728487" y="1429799"/>
            <a:ext cx="4308529" cy="1200329"/>
          </a:xfrm>
          <a:prstGeom prst="rect">
            <a:avLst/>
          </a:prstGeom>
          <a:noFill/>
        </p:spPr>
        <p:txBody>
          <a:bodyPr wrap="square" rtlCol="0">
            <a:spAutoFit/>
          </a:bodyPr>
          <a:lstStyle/>
          <a:p>
            <a:pPr>
              <a:spcBef>
                <a:spcPts val="1200"/>
              </a:spcBef>
            </a:pPr>
            <a:r>
              <a:rPr lang="en-GB" sz="2400" dirty="0"/>
              <a:t>Probability of “surviving” past a time interval </a:t>
            </a:r>
            <a:r>
              <a:rPr lang="en-GB" sz="2400" i="1" dirty="0"/>
              <a:t>j</a:t>
            </a:r>
            <a:r>
              <a:rPr lang="en-GB" sz="2400" dirty="0"/>
              <a:t> for a randomly selected individual </a:t>
            </a:r>
            <a:r>
              <a:rPr lang="en-GB" sz="2400" i="1" dirty="0" err="1"/>
              <a:t>i</a:t>
            </a:r>
            <a:r>
              <a:rPr lang="en-GB" sz="2400" dirty="0"/>
              <a:t>. </a:t>
            </a:r>
          </a:p>
        </p:txBody>
      </p:sp>
      <p:sp>
        <p:nvSpPr>
          <p:cNvPr id="12" name="Rectangle: Rounded Corners 11">
            <a:extLst>
              <a:ext uri="{FF2B5EF4-FFF2-40B4-BE49-F238E27FC236}">
                <a16:creationId xmlns:a16="http://schemas.microsoft.com/office/drawing/2014/main" id="{EA45F4AD-96C7-D254-7D2E-AC3FD249CB17}"/>
              </a:ext>
            </a:extLst>
          </p:cNvPr>
          <p:cNvSpPr/>
          <p:nvPr/>
        </p:nvSpPr>
        <p:spPr>
          <a:xfrm>
            <a:off x="4847095" y="1867989"/>
            <a:ext cx="2657959" cy="107355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05EF76B1-3854-614F-A5EB-E2E4C006F151}"/>
              </a:ext>
            </a:extLst>
          </p:cNvPr>
          <p:cNvCxnSpPr>
            <a:cxnSpLocks/>
          </p:cNvCxnSpPr>
          <p:nvPr/>
        </p:nvCxnSpPr>
        <p:spPr>
          <a:xfrm>
            <a:off x="7493430" y="2784744"/>
            <a:ext cx="953146" cy="1632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8843F792-B145-FCE4-D00A-E12BA2E9D0C3}"/>
              </a:ext>
            </a:extLst>
          </p:cNvPr>
          <p:cNvSpPr txBox="1"/>
          <p:nvPr/>
        </p:nvSpPr>
        <p:spPr>
          <a:xfrm>
            <a:off x="8208544" y="5981682"/>
            <a:ext cx="3983456" cy="707886"/>
          </a:xfrm>
          <a:prstGeom prst="rect">
            <a:avLst/>
          </a:prstGeom>
          <a:noFill/>
        </p:spPr>
        <p:txBody>
          <a:bodyPr wrap="square" rtlCol="0">
            <a:spAutoFit/>
          </a:bodyPr>
          <a:lstStyle/>
          <a:p>
            <a:r>
              <a:rPr lang="en-GB" sz="2000" b="0" dirty="0"/>
              <a:t>The same logic applies to periods where there is censoring</a:t>
            </a:r>
            <a:endParaRPr lang="en-GB" sz="2000" b="0" i="1" dirty="0">
              <a:latin typeface="Cambria Math" panose="02040503050406030204" pitchFamily="18" charset="0"/>
            </a:endParaRPr>
          </a:p>
        </p:txBody>
      </p:sp>
      <p:sp>
        <p:nvSpPr>
          <p:cNvPr id="23" name="TextBox 22">
            <a:extLst>
              <a:ext uri="{FF2B5EF4-FFF2-40B4-BE49-F238E27FC236}">
                <a16:creationId xmlns:a16="http://schemas.microsoft.com/office/drawing/2014/main" id="{78E9DDE0-37AF-75F0-13EB-317071EB4FD2}"/>
              </a:ext>
            </a:extLst>
          </p:cNvPr>
          <p:cNvSpPr txBox="1"/>
          <p:nvPr/>
        </p:nvSpPr>
        <p:spPr>
          <a:xfrm>
            <a:off x="8682443" y="4163752"/>
            <a:ext cx="3242691" cy="1754326"/>
          </a:xfrm>
          <a:prstGeom prst="rect">
            <a:avLst/>
          </a:prstGeom>
          <a:noFill/>
        </p:spPr>
        <p:txBody>
          <a:bodyPr wrap="square" rtlCol="0">
            <a:spAutoFit/>
          </a:bodyPr>
          <a:lstStyle/>
          <a:p>
            <a:r>
              <a:rPr lang="en-GB" b="0" dirty="0"/>
              <a:t>(1- .042) </a:t>
            </a:r>
            <a:r>
              <a:rPr lang="en-GB" dirty="0"/>
              <a:t> survive in the year. </a:t>
            </a:r>
          </a:p>
          <a:p>
            <a:r>
              <a:rPr lang="en-GB" dirty="0"/>
              <a:t>But only .917 from original sample are still at risk. </a:t>
            </a:r>
          </a:p>
          <a:p>
            <a:r>
              <a:rPr lang="en-GB" dirty="0"/>
              <a:t>Therefore:</a:t>
            </a:r>
          </a:p>
          <a:p>
            <a:r>
              <a:rPr lang="en-GB" b="0" i="1" dirty="0">
                <a:latin typeface="Cambria Math" panose="02040503050406030204" pitchFamily="18" charset="0"/>
              </a:rPr>
              <a:t>(1- .042) *  .917  = .878</a:t>
            </a:r>
            <a:endParaRPr lang="en-GB" i="1" dirty="0">
              <a:latin typeface="Cambria Math" panose="02040503050406030204" pitchFamily="18" charset="0"/>
            </a:endParaRPr>
          </a:p>
          <a:p>
            <a:endParaRPr lang="en-GB" b="0" i="1" dirty="0">
              <a:latin typeface="Cambria Math" panose="02040503050406030204" pitchFamily="18" charset="0"/>
            </a:endParaRPr>
          </a:p>
        </p:txBody>
      </p:sp>
      <p:cxnSp>
        <p:nvCxnSpPr>
          <p:cNvPr id="9" name="Straight Connector 8">
            <a:extLst>
              <a:ext uri="{FF2B5EF4-FFF2-40B4-BE49-F238E27FC236}">
                <a16:creationId xmlns:a16="http://schemas.microsoft.com/office/drawing/2014/main" id="{58633850-7D1B-E3D3-0501-0F0295E01B5E}"/>
              </a:ext>
            </a:extLst>
          </p:cNvPr>
          <p:cNvCxnSpPr/>
          <p:nvPr/>
        </p:nvCxnSpPr>
        <p:spPr>
          <a:xfrm>
            <a:off x="5264331" y="2322203"/>
            <a:ext cx="544657"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4CDFBC4-C39C-D612-EF2E-66B9CDAC95FC}"/>
              </a:ext>
            </a:extLst>
          </p:cNvPr>
          <p:cNvCxnSpPr/>
          <p:nvPr/>
        </p:nvCxnSpPr>
        <p:spPr>
          <a:xfrm>
            <a:off x="6383382" y="2816593"/>
            <a:ext cx="54465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FA2D8159-8892-3D9D-C7DC-E997C3EDED94}"/>
              </a:ext>
            </a:extLst>
          </p:cNvPr>
          <p:cNvSpPr/>
          <p:nvPr/>
        </p:nvSpPr>
        <p:spPr>
          <a:xfrm>
            <a:off x="5107577" y="2455817"/>
            <a:ext cx="988423" cy="3607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F4F16B-8317-C267-2652-E6E45B448D16}"/>
                  </a:ext>
                </a:extLst>
              </p:cNvPr>
              <p:cNvSpPr txBox="1"/>
              <p:nvPr/>
            </p:nvSpPr>
            <p:spPr>
              <a:xfrm>
                <a:off x="1472883" y="5274651"/>
                <a:ext cx="5021148" cy="1841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𝑆</m:t>
                              </m:r>
                            </m:e>
                          </m:acc>
                          <m:r>
                            <a:rPr lang="en-GB" b="0" i="1" smtClean="0">
                              <a:latin typeface="Cambria Math" panose="02040503050406030204" pitchFamily="18" charset="0"/>
                            </a:rPr>
                            <m:t>(</m:t>
                          </m:r>
                          <m:r>
                            <a:rPr lang="en-GB" b="0" i="1" smtClean="0">
                              <a:latin typeface="Cambria Math" panose="02040503050406030204" pitchFamily="18" charset="0"/>
                            </a:rPr>
                            <m:t>𝑡</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𝑆</m:t>
                              </m:r>
                            </m:e>
                          </m:acc>
                          <m:r>
                            <a:rPr lang="en-GB" i="1">
                              <a:latin typeface="Cambria Math" panose="02040503050406030204" pitchFamily="18" charset="0"/>
                            </a:rPr>
                            <m:t>(</m:t>
                          </m:r>
                          <m:r>
                            <a:rPr lang="en-GB" i="1">
                              <a:latin typeface="Cambria Math" panose="02040503050406030204" pitchFamily="18" charset="0"/>
                            </a:rPr>
                            <m:t>𝑡</m:t>
                          </m:r>
                        </m:e>
                        <m:sub>
                          <m:r>
                            <a:rPr lang="en-GB" i="1">
                              <a:latin typeface="Cambria Math" panose="02040503050406030204" pitchFamily="18" charset="0"/>
                            </a:rPr>
                            <m:t>𝑗</m:t>
                          </m:r>
                          <m:r>
                            <a:rPr lang="en-GB" b="0" i="1" smtClean="0">
                              <a:latin typeface="Cambria Math" panose="02040503050406030204" pitchFamily="18" charset="0"/>
                            </a:rPr>
                            <m:t>−1</m:t>
                          </m:r>
                        </m:sub>
                      </m:sSub>
                      <m:r>
                        <a:rPr lang="en-GB" i="1">
                          <a:latin typeface="Cambria Math" panose="02040503050406030204" pitchFamily="18" charset="0"/>
                        </a:rPr>
                        <m:t>)</m:t>
                      </m:r>
                      <m:r>
                        <a:rPr lang="en-GB" b="0" i="0" smtClean="0">
                          <a:latin typeface="Cambria Math" panose="02040503050406030204" pitchFamily="18" charset="0"/>
                        </a:rPr>
                        <m:t> [1−</m:t>
                      </m:r>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h</m:t>
                              </m:r>
                            </m:e>
                          </m:acc>
                          <m:r>
                            <a:rPr lang="en-GB" i="1">
                              <a:latin typeface="Cambria Math" panose="02040503050406030204" pitchFamily="18" charset="0"/>
                            </a:rPr>
                            <m:t>(</m:t>
                          </m:r>
                          <m:r>
                            <a:rPr lang="en-GB" i="1">
                              <a:latin typeface="Cambria Math" panose="02040503050406030204" pitchFamily="18" charset="0"/>
                            </a:rPr>
                            <m:t>𝑡</m:t>
                          </m:r>
                        </m:e>
                        <m:sub>
                          <m:r>
                            <a:rPr lang="en-GB" i="1">
                              <a:latin typeface="Cambria Math" panose="02040503050406030204" pitchFamily="18" charset="0"/>
                            </a:rPr>
                            <m:t>𝑗</m:t>
                          </m:r>
                        </m:sub>
                      </m:sSub>
                      <m:r>
                        <a:rPr lang="en-GB" i="1">
                          <a:latin typeface="Cambria Math" panose="02040503050406030204" pitchFamily="18" charset="0"/>
                        </a:rPr>
                        <m:t>)</m:t>
                      </m:r>
                      <m:r>
                        <a:rPr lang="en-GB" b="0" i="1" smtClean="0">
                          <a:latin typeface="Cambria Math" panose="02040503050406030204" pitchFamily="18" charset="0"/>
                        </a:rPr>
                        <m:t>]</m:t>
                      </m:r>
                    </m:oMath>
                  </m:oMathPara>
                </a14:m>
                <a:endParaRPr lang="en-GB" b="0" dirty="0">
                  <a:ea typeface="Cambria Math" panose="02040503050406030204" pitchFamily="18" charset="0"/>
                </a:endParaRPr>
              </a:p>
              <a:p>
                <a:r>
                  <a:rPr lang="en-GB" dirty="0"/>
                  <a:t>Where:</a:t>
                </a:r>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 →</m:t>
                      </m:r>
                      <m:r>
                        <a:rPr lang="en-GB" b="0" i="1" smtClean="0">
                          <a:latin typeface="Cambria Math" panose="02040503050406030204" pitchFamily="18" charset="0"/>
                        </a:rPr>
                        <m:t>𝑝𝑎𝑟𝑡𝑖𝑐𝑖𝑝𝑎𝑛𝑡</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𝑠𝑡𝑢𝑑𝑦</m:t>
                      </m:r>
                      <m:r>
                        <a:rPr lang="en-GB" b="0" i="1" smtClean="0">
                          <a:latin typeface="Cambria Math" panose="02040503050406030204" pitchFamily="18" charset="0"/>
                        </a:rPr>
                        <m:t>;</m:t>
                      </m:r>
                    </m:oMath>
                  </m:oMathPara>
                </a14:m>
                <a:endParaRPr lang="en-GB" b="0" dirty="0"/>
              </a:p>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𝑗</m:t>
                      </m:r>
                      <m:r>
                        <a:rPr lang="en-GB" b="0" i="1" smtClean="0">
                          <a:latin typeface="Cambria Math" panose="02040503050406030204" pitchFamily="18" charset="0"/>
                        </a:rPr>
                        <m:t>→</m:t>
                      </m:r>
                      <m:r>
                        <a:rPr lang="en-GB" b="0" i="1" smtClean="0">
                          <a:latin typeface="Cambria Math" panose="02040503050406030204" pitchFamily="18" charset="0"/>
                        </a:rPr>
                        <m:t>𝑡𝑖𝑚𝑒</m:t>
                      </m:r>
                      <m:r>
                        <a:rPr lang="en-GB" b="0" i="1" smtClean="0">
                          <a:latin typeface="Cambria Math" panose="02040503050406030204" pitchFamily="18" charset="0"/>
                        </a:rPr>
                        <m:t> </m:t>
                      </m:r>
                      <m:r>
                        <a:rPr lang="en-GB" b="0" i="1" smtClean="0">
                          <a:latin typeface="Cambria Math" panose="02040503050406030204" pitchFamily="18" charset="0"/>
                        </a:rPr>
                        <m:t>𝑝𝑒𝑟𝑖𝑜𝑑</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𝑠𝑡𝑢𝑑𝑦</m:t>
                      </m:r>
                      <m:r>
                        <a:rPr lang="en-GB" b="0" i="1" smtClean="0">
                          <a:latin typeface="Cambria Math" panose="02040503050406030204" pitchFamily="18" charset="0"/>
                        </a:rPr>
                        <m:t>;</m:t>
                      </m:r>
                    </m:oMath>
                  </m:oMathPara>
                </a14:m>
                <a:endParaRPr lang="en-GB" b="0" dirty="0"/>
              </a:p>
              <a:p>
                <a:pPr algn="ct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h</m:t>
                            </m:r>
                          </m:e>
                        </m:acc>
                        <m:r>
                          <a:rPr lang="en-GB" i="1">
                            <a:latin typeface="Cambria Math" panose="02040503050406030204" pitchFamily="18" charset="0"/>
                          </a:rPr>
                          <m:t>(</m:t>
                        </m:r>
                        <m:r>
                          <a:rPr lang="en-GB" i="1">
                            <a:latin typeface="Cambria Math" panose="02040503050406030204" pitchFamily="18" charset="0"/>
                          </a:rPr>
                          <m:t>𝑡</m:t>
                        </m:r>
                      </m:e>
                      <m:sub>
                        <m:r>
                          <a:rPr lang="en-GB" i="1">
                            <a:latin typeface="Cambria Math" panose="02040503050406030204" pitchFamily="18" charset="0"/>
                          </a:rPr>
                          <m:t>𝑗</m:t>
                        </m:r>
                      </m:sub>
                    </m:sSub>
                    <m:r>
                      <a:rPr lang="en-GB" i="1">
                        <a:latin typeface="Cambria Math" panose="02040503050406030204" pitchFamily="18" charset="0"/>
                      </a:rPr>
                      <m:t>)</m:t>
                    </m:r>
                  </m:oMath>
                </a14:m>
                <a:r>
                  <a:rPr lang="en-GB" b="0" dirty="0"/>
                  <a:t> </a:t>
                </a: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𝑒𝑠𝑡𝑖𝑚𝑎𝑡𝑒𝑑</m:t>
                    </m:r>
                    <m:r>
                      <a:rPr lang="en-GB" b="0" i="1" smtClean="0">
                        <a:latin typeface="Cambria Math" panose="02040503050406030204" pitchFamily="18" charset="0"/>
                      </a:rPr>
                      <m:t> </m:t>
                    </m:r>
                    <m:r>
                      <a:rPr lang="en-GB" b="0" i="1" smtClean="0">
                        <a:latin typeface="Cambria Math" panose="02040503050406030204" pitchFamily="18" charset="0"/>
                      </a:rPr>
                      <m:t>h𝑎𝑧𝑎𝑟𝑑</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𝑡𝑖𝑚𝑒</m:t>
                    </m:r>
                    <m:r>
                      <a:rPr lang="en-GB" b="0" i="1" smtClean="0">
                        <a:latin typeface="Cambria Math" panose="02040503050406030204" pitchFamily="18" charset="0"/>
                      </a:rPr>
                      <m:t> </m:t>
                    </m:r>
                    <m:r>
                      <a:rPr lang="en-GB" b="0" i="1" smtClean="0">
                        <a:latin typeface="Cambria Math" panose="02040503050406030204" pitchFamily="18" charset="0"/>
                      </a:rPr>
                      <m:t>𝑝𝑒𝑟𝑖𝑜𝑑</m:t>
                    </m:r>
                    <m:r>
                      <a:rPr lang="en-GB" b="0" i="1" smtClean="0">
                        <a:latin typeface="Cambria Math" panose="02040503050406030204" pitchFamily="18" charset="0"/>
                      </a:rPr>
                      <m:t> </m:t>
                    </m:r>
                    <m:r>
                      <a:rPr lang="en-GB" b="0" i="1" smtClean="0">
                        <a:latin typeface="Cambria Math" panose="02040503050406030204" pitchFamily="18" charset="0"/>
                      </a:rPr>
                      <m:t>𝑗</m:t>
                    </m:r>
                  </m:oMath>
                </a14:m>
                <a:endParaRPr lang="en-GB" b="0" dirty="0"/>
              </a:p>
              <a:p>
                <a:endParaRPr lang="en-GB" dirty="0"/>
              </a:p>
            </p:txBody>
          </p:sp>
        </mc:Choice>
        <mc:Fallback xmlns="">
          <p:sp>
            <p:nvSpPr>
              <p:cNvPr id="14" name="TextBox 13">
                <a:extLst>
                  <a:ext uri="{FF2B5EF4-FFF2-40B4-BE49-F238E27FC236}">
                    <a16:creationId xmlns:a16="http://schemas.microsoft.com/office/drawing/2014/main" id="{C7F4F16B-8317-C267-2652-E6E45B448D16}"/>
                  </a:ext>
                </a:extLst>
              </p:cNvPr>
              <p:cNvSpPr txBox="1">
                <a:spLocks noRot="1" noChangeAspect="1" noMove="1" noResize="1" noEditPoints="1" noAdjustHandles="1" noChangeArrowheads="1" noChangeShapeType="1" noTextEdit="1"/>
              </p:cNvSpPr>
              <p:nvPr/>
            </p:nvSpPr>
            <p:spPr>
              <a:xfrm>
                <a:off x="1472883" y="5274651"/>
                <a:ext cx="5021148" cy="1841273"/>
              </a:xfrm>
              <a:prstGeom prst="rect">
                <a:avLst/>
              </a:prstGeom>
              <a:blipFill>
                <a:blip r:embed="rId5"/>
                <a:stretch>
                  <a:fillRect l="-1094" t="-993"/>
                </a:stretch>
              </a:blipFill>
            </p:spPr>
            <p:txBody>
              <a:bodyPr/>
              <a:lstStyle/>
              <a:p>
                <a:r>
                  <a:rPr lang="en-GB">
                    <a:noFill/>
                  </a:rPr>
                  <a:t> </a:t>
                </a:r>
              </a:p>
            </p:txBody>
          </p:sp>
        </mc:Fallback>
      </mc:AlternateContent>
    </p:spTree>
    <p:extLst>
      <p:ext uri="{BB962C8B-B14F-4D97-AF65-F5344CB8AC3E}">
        <p14:creationId xmlns:p14="http://schemas.microsoft.com/office/powerpoint/2010/main" val="298953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D2F4-1E5B-2A6C-CAD9-BE6FA7850149}"/>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A677BE8B-84FC-9D6E-3830-B57B1A41D9D0}"/>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139486" y="1027907"/>
            <a:ext cx="5423538" cy="2924161"/>
          </a:xfrm>
          <a:prstGeom prst="rect">
            <a:avLst/>
          </a:prstGeom>
        </p:spPr>
      </p:pic>
      <p:sp>
        <p:nvSpPr>
          <p:cNvPr id="2" name="Title 1">
            <a:extLst>
              <a:ext uri="{FF2B5EF4-FFF2-40B4-BE49-F238E27FC236}">
                <a16:creationId xmlns:a16="http://schemas.microsoft.com/office/drawing/2014/main" id="{B432A8D0-96D0-6BBB-8A14-EDCE880A60F4}"/>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Median Lifetime</a:t>
            </a:r>
          </a:p>
        </p:txBody>
      </p:sp>
      <p:sp>
        <p:nvSpPr>
          <p:cNvPr id="6" name="TextBox 5">
            <a:extLst>
              <a:ext uri="{FF2B5EF4-FFF2-40B4-BE49-F238E27FC236}">
                <a16:creationId xmlns:a16="http://schemas.microsoft.com/office/drawing/2014/main" id="{6A48ABE8-B195-AC29-AA00-5D9205A4F9E3}"/>
              </a:ext>
            </a:extLst>
          </p:cNvPr>
          <p:cNvSpPr txBox="1"/>
          <p:nvPr/>
        </p:nvSpPr>
        <p:spPr>
          <a:xfrm>
            <a:off x="139486" y="3972585"/>
            <a:ext cx="6829872" cy="427809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t>Survivor Function: </a:t>
            </a:r>
          </a:p>
          <a:p>
            <a:pPr>
              <a:spcBef>
                <a:spcPts val="1200"/>
              </a:spcBef>
            </a:pPr>
            <a:r>
              <a:rPr lang="en-GB" sz="2400" dirty="0"/>
              <a:t>Probability of “surviving” past a time interval </a:t>
            </a:r>
            <a:r>
              <a:rPr lang="en-GB" sz="2400" i="1" dirty="0"/>
              <a:t>j</a:t>
            </a:r>
            <a:r>
              <a:rPr lang="en-GB" sz="2400" dirty="0"/>
              <a:t> for a randomly selected individual </a:t>
            </a:r>
            <a:r>
              <a:rPr lang="en-GB" sz="2400" i="1" dirty="0" err="1"/>
              <a:t>i</a:t>
            </a:r>
            <a:r>
              <a:rPr lang="en-GB" sz="2400" dirty="0"/>
              <a:t>. </a:t>
            </a:r>
          </a:p>
          <a:p>
            <a:pPr>
              <a:spcBef>
                <a:spcPts val="1200"/>
              </a:spcBef>
            </a:pPr>
            <a:r>
              <a:rPr lang="en-GB" sz="2400" b="1" dirty="0"/>
              <a:t>Median Lifetime: </a:t>
            </a:r>
          </a:p>
          <a:p>
            <a:pPr>
              <a:spcBef>
                <a:spcPts val="1200"/>
              </a:spcBef>
            </a:pPr>
            <a:r>
              <a:rPr lang="en-GB" sz="2400" dirty="0"/>
              <a:t>Time point where the value of the estimated survivor function is .50</a:t>
            </a:r>
          </a:p>
          <a:p>
            <a:pPr>
              <a:spcBef>
                <a:spcPts val="1200"/>
              </a:spcBef>
            </a:pPr>
            <a:endParaRPr lang="en-GB" sz="2400" dirty="0"/>
          </a:p>
          <a:p>
            <a:pPr>
              <a:spcBef>
                <a:spcPts val="1200"/>
              </a:spcBef>
            </a:pPr>
            <a:r>
              <a:rPr lang="en-GB" sz="5400" dirty="0">
                <a:solidFill>
                  <a:schemeClr val="bg1"/>
                </a:solidFill>
              </a:rPr>
              <a:t>	Median Lifetime</a:t>
            </a:r>
            <a:endParaRPr lang="en-GB" sz="2400" dirty="0"/>
          </a:p>
        </p:txBody>
      </p:sp>
      <p:pic>
        <p:nvPicPr>
          <p:cNvPr id="13" name="Picture 12" descr="A graph showing a red line&#10;&#10;Description automatically generated">
            <a:extLst>
              <a:ext uri="{FF2B5EF4-FFF2-40B4-BE49-F238E27FC236}">
                <a16:creationId xmlns:a16="http://schemas.microsoft.com/office/drawing/2014/main" id="{1623E596-F4F6-C34C-A038-9EC9C80B1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787" y="1048424"/>
            <a:ext cx="5951439" cy="3071959"/>
          </a:xfrm>
          <a:prstGeom prst="rect">
            <a:avLst/>
          </a:prstGeom>
        </p:spPr>
      </p:pic>
    </p:spTree>
    <p:extLst>
      <p:ext uri="{BB962C8B-B14F-4D97-AF65-F5344CB8AC3E}">
        <p14:creationId xmlns:p14="http://schemas.microsoft.com/office/powerpoint/2010/main" val="10410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D92A-9373-0993-4B46-0460548E3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10865-12DB-6A77-FBC5-20669D89D20E}"/>
              </a:ext>
            </a:extLst>
          </p:cNvPr>
          <p:cNvSpPr>
            <a:spLocks noGrp="1"/>
          </p:cNvSpPr>
          <p:nvPr>
            <p:ph type="title"/>
          </p:nvPr>
        </p:nvSpPr>
        <p:spPr>
          <a:xfrm>
            <a:off x="0" y="79216"/>
            <a:ext cx="12192000" cy="948691"/>
          </a:xfrm>
          <a:solidFill>
            <a:srgbClr val="C00000"/>
          </a:solidFill>
        </p:spPr>
        <p:txBody>
          <a:bodyPr>
            <a:noAutofit/>
          </a:bodyPr>
          <a:lstStyle/>
          <a:p>
            <a:r>
              <a:rPr lang="en-GB" sz="3600" dirty="0">
                <a:solidFill>
                  <a:schemeClr val="bg1"/>
                </a:solidFill>
              </a:rPr>
              <a:t>	Hazard and Survivor functions together provide insights</a:t>
            </a:r>
          </a:p>
        </p:txBody>
      </p:sp>
      <p:pic>
        <p:nvPicPr>
          <p:cNvPr id="13" name="Picture 12" descr="A graph showing a red line&#10;&#10;Description automatically generated">
            <a:extLst>
              <a:ext uri="{FF2B5EF4-FFF2-40B4-BE49-F238E27FC236}">
                <a16:creationId xmlns:a16="http://schemas.microsoft.com/office/drawing/2014/main" id="{72EF8ED2-9985-826D-F367-B6A183FF3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7" y="4078841"/>
            <a:ext cx="4728753" cy="2440844"/>
          </a:xfrm>
          <a:prstGeom prst="rect">
            <a:avLst/>
          </a:prstGeom>
        </p:spPr>
      </p:pic>
      <p:pic>
        <p:nvPicPr>
          <p:cNvPr id="3" name="Picture 2" descr="A graph showing a red line&#10;&#10;Description automatically generated">
            <a:extLst>
              <a:ext uri="{FF2B5EF4-FFF2-40B4-BE49-F238E27FC236}">
                <a16:creationId xmlns:a16="http://schemas.microsoft.com/office/drawing/2014/main" id="{12D10410-CB3F-123E-E8E1-B95790826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148" y="1254575"/>
            <a:ext cx="4728753" cy="2440844"/>
          </a:xfrm>
          <a:prstGeom prst="rect">
            <a:avLst/>
          </a:prstGeom>
        </p:spPr>
      </p:pic>
    </p:spTree>
    <p:extLst>
      <p:ext uri="{BB962C8B-B14F-4D97-AF65-F5344CB8AC3E}">
        <p14:creationId xmlns:p14="http://schemas.microsoft.com/office/powerpoint/2010/main" val="55380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F029-03E2-C112-8310-F47797223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15146-97BA-302A-1BE8-D349E9E804E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Summary</a:t>
            </a:r>
          </a:p>
        </p:txBody>
      </p:sp>
      <p:sp>
        <p:nvSpPr>
          <p:cNvPr id="3" name="TextBox 2">
            <a:extLst>
              <a:ext uri="{FF2B5EF4-FFF2-40B4-BE49-F238E27FC236}">
                <a16:creationId xmlns:a16="http://schemas.microsoft.com/office/drawing/2014/main" id="{DAF8A2DE-FDFE-C12D-6570-00A0735EEDC3}"/>
              </a:ext>
            </a:extLst>
          </p:cNvPr>
          <p:cNvSpPr txBox="1"/>
          <p:nvPr/>
        </p:nvSpPr>
        <p:spPr>
          <a:xfrm>
            <a:off x="470264" y="1444844"/>
            <a:ext cx="10998926" cy="464742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3200" dirty="0"/>
              <a:t>Censoring: analyses assume </a:t>
            </a:r>
            <a:r>
              <a:rPr lang="en-GB" sz="3200" i="1" dirty="0"/>
              <a:t>non-informative</a:t>
            </a:r>
            <a:r>
              <a:rPr lang="en-GB" sz="3200" dirty="0"/>
              <a:t> mechanisms</a:t>
            </a:r>
          </a:p>
          <a:p>
            <a:pPr marL="285750" indent="-285750">
              <a:spcBef>
                <a:spcPts val="1200"/>
              </a:spcBef>
              <a:buFont typeface="Arial" panose="020B0604020202020204" pitchFamily="34" charset="0"/>
              <a:buChar char="•"/>
            </a:pPr>
            <a:r>
              <a:rPr lang="en-GB" sz="3200" dirty="0">
                <a:solidFill>
                  <a:srgbClr val="C00000"/>
                </a:solidFill>
              </a:rPr>
              <a:t>Life Tables </a:t>
            </a:r>
            <a:r>
              <a:rPr lang="en-GB" sz="3200" dirty="0"/>
              <a:t>summarise event occurrence over time</a:t>
            </a:r>
          </a:p>
          <a:p>
            <a:pPr marL="285750" indent="-285750">
              <a:spcBef>
                <a:spcPts val="1200"/>
              </a:spcBef>
              <a:buFont typeface="Arial" panose="020B0604020202020204" pitchFamily="34" charset="0"/>
              <a:buChar char="•"/>
            </a:pPr>
            <a:r>
              <a:rPr lang="en-GB" sz="3200" dirty="0">
                <a:solidFill>
                  <a:srgbClr val="C00000"/>
                </a:solidFill>
              </a:rPr>
              <a:t>Hazard function</a:t>
            </a:r>
            <a:r>
              <a:rPr lang="en-GB" sz="3200" dirty="0"/>
              <a:t>: conditional probability of individual experiencing the event in the interval, given they did not experience it before</a:t>
            </a:r>
          </a:p>
          <a:p>
            <a:pPr marL="285750" indent="-285750">
              <a:spcBef>
                <a:spcPts val="1200"/>
              </a:spcBef>
              <a:buFont typeface="Arial" panose="020B0604020202020204" pitchFamily="34" charset="0"/>
              <a:buChar char="•"/>
            </a:pPr>
            <a:r>
              <a:rPr lang="en-GB" sz="3200" dirty="0">
                <a:solidFill>
                  <a:srgbClr val="C00000"/>
                </a:solidFill>
              </a:rPr>
              <a:t>Survivor function</a:t>
            </a:r>
            <a:r>
              <a:rPr lang="en-GB" sz="3200" dirty="0"/>
              <a:t>: probability of surviving past a time interval for a randomly selected individual  </a:t>
            </a:r>
          </a:p>
          <a:p>
            <a:pPr marL="285750" indent="-285750">
              <a:spcBef>
                <a:spcPts val="1200"/>
              </a:spcBef>
              <a:buFont typeface="Arial" panose="020B0604020202020204" pitchFamily="34" charset="0"/>
              <a:buChar char="•"/>
            </a:pPr>
            <a:endParaRPr lang="en-GB" sz="3200" dirty="0"/>
          </a:p>
        </p:txBody>
      </p:sp>
    </p:spTree>
    <p:extLst>
      <p:ext uri="{BB962C8B-B14F-4D97-AF65-F5344CB8AC3E}">
        <p14:creationId xmlns:p14="http://schemas.microsoft.com/office/powerpoint/2010/main" val="381963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C9481-E593-E569-7EBC-321FC5999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94EC14-B040-2E23-7602-8BB5F382E32D}"/>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So far…</a:t>
            </a:r>
          </a:p>
        </p:txBody>
      </p:sp>
      <p:sp>
        <p:nvSpPr>
          <p:cNvPr id="3" name="TextBox 2">
            <a:extLst>
              <a:ext uri="{FF2B5EF4-FFF2-40B4-BE49-F238E27FC236}">
                <a16:creationId xmlns:a16="http://schemas.microsoft.com/office/drawing/2014/main" id="{5DD39757-039F-C799-A11A-1493C178481B}"/>
              </a:ext>
            </a:extLst>
          </p:cNvPr>
          <p:cNvSpPr txBox="1"/>
          <p:nvPr/>
        </p:nvSpPr>
        <p:spPr>
          <a:xfrm>
            <a:off x="137526" y="1141428"/>
            <a:ext cx="11699570" cy="547842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3600" b="1" dirty="0"/>
              <a:t>Survival Analysis: </a:t>
            </a:r>
            <a:r>
              <a:rPr lang="en-GB" sz="3600" dirty="0"/>
              <a:t>statistical method to answer questions concerning:</a:t>
            </a:r>
          </a:p>
          <a:p>
            <a:pPr marL="742950" lvl="1" indent="-285750">
              <a:spcBef>
                <a:spcPts val="1200"/>
              </a:spcBef>
              <a:buFont typeface="Arial" panose="020B0604020202020204" pitchFamily="34" charset="0"/>
              <a:buChar char="•"/>
            </a:pPr>
            <a:r>
              <a:rPr lang="en-GB" sz="3600" i="1" dirty="0">
                <a:solidFill>
                  <a:srgbClr val="C00000"/>
                </a:solidFill>
              </a:rPr>
              <a:t>Whether</a:t>
            </a:r>
            <a:r>
              <a:rPr lang="en-GB" sz="3600" dirty="0"/>
              <a:t> and </a:t>
            </a:r>
            <a:r>
              <a:rPr lang="en-GB" sz="3600" i="1" dirty="0">
                <a:solidFill>
                  <a:srgbClr val="C00000"/>
                </a:solidFill>
              </a:rPr>
              <a:t>When</a:t>
            </a:r>
            <a:r>
              <a:rPr lang="en-GB" sz="3600" dirty="0"/>
              <a:t> an event takes place</a:t>
            </a:r>
          </a:p>
          <a:p>
            <a:pPr marL="742950" lvl="1" indent="-285750">
              <a:spcBef>
                <a:spcPts val="1200"/>
              </a:spcBef>
              <a:buFont typeface="Arial" panose="020B0604020202020204" pitchFamily="34" charset="0"/>
              <a:buChar char="•"/>
            </a:pPr>
            <a:r>
              <a:rPr lang="en-GB" sz="3200" i="1" dirty="0"/>
              <a:t>Prerequisites</a:t>
            </a:r>
            <a:r>
              <a:rPr lang="en-GB" sz="3200" dirty="0"/>
              <a:t>: </a:t>
            </a:r>
          </a:p>
          <a:p>
            <a:pPr lvl="2">
              <a:spcBef>
                <a:spcPts val="1200"/>
              </a:spcBef>
            </a:pPr>
            <a:r>
              <a:rPr lang="en-GB" sz="3200" i="1" dirty="0">
                <a:solidFill>
                  <a:schemeClr val="tx2">
                    <a:lumMod val="75000"/>
                    <a:lumOff val="25000"/>
                  </a:schemeClr>
                </a:solidFill>
              </a:rPr>
              <a:t>#1 Define event occurrence</a:t>
            </a:r>
            <a:r>
              <a:rPr lang="en-GB" sz="3200" dirty="0"/>
              <a:t>: transitions between states</a:t>
            </a:r>
          </a:p>
          <a:p>
            <a:pPr lvl="2">
              <a:spcBef>
                <a:spcPts val="1200"/>
              </a:spcBef>
            </a:pPr>
            <a:r>
              <a:rPr lang="en-GB" sz="3200" i="1" dirty="0">
                <a:solidFill>
                  <a:schemeClr val="tx2">
                    <a:lumMod val="75000"/>
                    <a:lumOff val="25000"/>
                  </a:schemeClr>
                </a:solidFill>
              </a:rPr>
              <a:t>#2 Identify “beginning of time”</a:t>
            </a:r>
            <a:r>
              <a:rPr lang="en-GB" sz="3200" dirty="0"/>
              <a:t>: starting point of study should not be related to the target event occurrence</a:t>
            </a:r>
          </a:p>
          <a:p>
            <a:pPr lvl="2">
              <a:spcBef>
                <a:spcPts val="1200"/>
              </a:spcBef>
            </a:pPr>
            <a:r>
              <a:rPr lang="en-GB" sz="3200" i="1" dirty="0">
                <a:solidFill>
                  <a:schemeClr val="tx2">
                    <a:lumMod val="75000"/>
                    <a:lumOff val="25000"/>
                  </a:schemeClr>
                </a:solidFill>
              </a:rPr>
              <a:t>#3 Specify time metric</a:t>
            </a:r>
            <a:r>
              <a:rPr lang="en-GB" sz="3200" dirty="0"/>
              <a:t>:  smallest possible unit relevant to the event of interest</a:t>
            </a:r>
          </a:p>
        </p:txBody>
      </p:sp>
    </p:spTree>
    <p:extLst>
      <p:ext uri="{BB962C8B-B14F-4D97-AF65-F5344CB8AC3E}">
        <p14:creationId xmlns:p14="http://schemas.microsoft.com/office/powerpoint/2010/main" val="1322783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3597972"/>
            <a:ext cx="12192000" cy="461665"/>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rPr>
              <a:t>www.ncrm.ac.uk</a:t>
            </a:r>
          </a:p>
        </p:txBody>
      </p:sp>
    </p:spTree>
    <p:extLst>
      <p:ext uri="{BB962C8B-B14F-4D97-AF65-F5344CB8AC3E}">
        <p14:creationId xmlns:p14="http://schemas.microsoft.com/office/powerpoint/2010/main" val="29792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DF7B-D700-FAC1-96F1-F0845361D8C8}"/>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Outline</a:t>
            </a:r>
          </a:p>
        </p:txBody>
      </p:sp>
      <p:sp>
        <p:nvSpPr>
          <p:cNvPr id="3" name="TextBox 2">
            <a:extLst>
              <a:ext uri="{FF2B5EF4-FFF2-40B4-BE49-F238E27FC236}">
                <a16:creationId xmlns:a16="http://schemas.microsoft.com/office/drawing/2014/main" id="{016ACE44-3F3B-5103-D115-DA4E7B42DA00}"/>
              </a:ext>
            </a:extLst>
          </p:cNvPr>
          <p:cNvSpPr txBox="1"/>
          <p:nvPr/>
        </p:nvSpPr>
        <p:spPr>
          <a:xfrm>
            <a:off x="169818" y="1444844"/>
            <a:ext cx="10998926" cy="252376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3200" dirty="0"/>
              <a:t>Censoring and its challenges</a:t>
            </a:r>
          </a:p>
          <a:p>
            <a:pPr marL="285750" indent="-285750">
              <a:spcBef>
                <a:spcPts val="1200"/>
              </a:spcBef>
              <a:buFont typeface="Arial" panose="020B0604020202020204" pitchFamily="34" charset="0"/>
              <a:buChar char="•"/>
            </a:pPr>
            <a:r>
              <a:rPr lang="en-GB" sz="3200" dirty="0"/>
              <a:t>Life Tables for Discrete Time Event Occurrence</a:t>
            </a:r>
          </a:p>
          <a:p>
            <a:pPr marL="285750" indent="-285750">
              <a:spcBef>
                <a:spcPts val="1200"/>
              </a:spcBef>
              <a:buFont typeface="Arial" panose="020B0604020202020204" pitchFamily="34" charset="0"/>
              <a:buChar char="•"/>
            </a:pPr>
            <a:r>
              <a:rPr lang="en-GB" sz="3200" dirty="0"/>
              <a:t>Hazard Function</a:t>
            </a:r>
          </a:p>
          <a:p>
            <a:pPr marL="285750" indent="-285750">
              <a:spcBef>
                <a:spcPts val="1200"/>
              </a:spcBef>
              <a:buFont typeface="Arial" panose="020B0604020202020204" pitchFamily="34" charset="0"/>
              <a:buChar char="•"/>
            </a:pPr>
            <a:r>
              <a:rPr lang="en-GB" sz="3200" dirty="0"/>
              <a:t>Survivor Function </a:t>
            </a:r>
          </a:p>
        </p:txBody>
      </p:sp>
    </p:spTree>
    <p:extLst>
      <p:ext uri="{BB962C8B-B14F-4D97-AF65-F5344CB8AC3E}">
        <p14:creationId xmlns:p14="http://schemas.microsoft.com/office/powerpoint/2010/main" val="399654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1265D-74A2-02BA-667A-AF351BAFD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37F0E-46AF-FBA3-E367-9996CB8D93FE}"/>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A key challenge…</a:t>
            </a:r>
            <a:r>
              <a:rPr lang="en-GB" i="1" dirty="0">
                <a:solidFill>
                  <a:schemeClr val="bg1"/>
                </a:solidFill>
              </a:rPr>
              <a:t>Censoring</a:t>
            </a:r>
            <a:endParaRPr lang="en-GB" dirty="0">
              <a:solidFill>
                <a:schemeClr val="bg1"/>
              </a:solidFill>
            </a:endParaRPr>
          </a:p>
        </p:txBody>
      </p:sp>
      <p:sp>
        <p:nvSpPr>
          <p:cNvPr id="5" name="TextBox 4">
            <a:extLst>
              <a:ext uri="{FF2B5EF4-FFF2-40B4-BE49-F238E27FC236}">
                <a16:creationId xmlns:a16="http://schemas.microsoft.com/office/drawing/2014/main" id="{F9F4B9CF-73BE-7D06-8C3D-7E72950FA206}"/>
              </a:ext>
            </a:extLst>
          </p:cNvPr>
          <p:cNvSpPr txBox="1"/>
          <p:nvPr/>
        </p:nvSpPr>
        <p:spPr>
          <a:xfrm>
            <a:off x="8173329" y="1392472"/>
            <a:ext cx="3713870" cy="397031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dirty="0"/>
              <a:t>Some participants never experience the event (#4) during the study</a:t>
            </a:r>
          </a:p>
          <a:p>
            <a:pPr marL="285750" indent="-285750">
              <a:spcBef>
                <a:spcPts val="1200"/>
              </a:spcBef>
              <a:buFont typeface="Arial" panose="020B0604020202020204" pitchFamily="34" charset="0"/>
              <a:buChar char="•"/>
            </a:pPr>
            <a:r>
              <a:rPr lang="en-GB" sz="2800" dirty="0"/>
              <a:t>Some leave the study before we can record the event (#5)</a:t>
            </a:r>
          </a:p>
          <a:p>
            <a:pPr marL="285750" indent="-285750">
              <a:spcBef>
                <a:spcPts val="1200"/>
              </a:spcBef>
              <a:buFont typeface="Arial" panose="020B0604020202020204" pitchFamily="34" charset="0"/>
              <a:buChar char="•"/>
            </a:pPr>
            <a:endParaRPr lang="en-GB" sz="3600" dirty="0"/>
          </a:p>
        </p:txBody>
      </p:sp>
      <p:pic>
        <p:nvPicPr>
          <p:cNvPr id="6" name="Picture 5">
            <a:extLst>
              <a:ext uri="{FF2B5EF4-FFF2-40B4-BE49-F238E27FC236}">
                <a16:creationId xmlns:a16="http://schemas.microsoft.com/office/drawing/2014/main" id="{A6748F1F-B7B4-3D28-5381-F016025562A4}"/>
              </a:ext>
            </a:extLst>
          </p:cNvPr>
          <p:cNvPicPr>
            <a:picLocks noChangeAspect="1"/>
          </p:cNvPicPr>
          <p:nvPr/>
        </p:nvPicPr>
        <p:blipFill>
          <a:blip r:embed="rId3"/>
          <a:stretch>
            <a:fillRect/>
          </a:stretch>
        </p:blipFill>
        <p:spPr>
          <a:xfrm>
            <a:off x="126609" y="1292908"/>
            <a:ext cx="8046720" cy="5485875"/>
          </a:xfrm>
          <a:prstGeom prst="rect">
            <a:avLst/>
          </a:prstGeom>
        </p:spPr>
      </p:pic>
    </p:spTree>
    <p:extLst>
      <p:ext uri="{BB962C8B-B14F-4D97-AF65-F5344CB8AC3E}">
        <p14:creationId xmlns:p14="http://schemas.microsoft.com/office/powerpoint/2010/main" val="298649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9E08E-5447-5EF0-A763-F09FA717A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74387-0002-00C7-B136-82FA52CFB806}"/>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A key challenge…</a:t>
            </a:r>
            <a:r>
              <a:rPr lang="en-GB" i="1" dirty="0">
                <a:solidFill>
                  <a:schemeClr val="bg1"/>
                </a:solidFill>
              </a:rPr>
              <a:t>Censoring</a:t>
            </a:r>
            <a:endParaRPr lang="en-GB" dirty="0">
              <a:solidFill>
                <a:schemeClr val="bg1"/>
              </a:solidFill>
            </a:endParaRPr>
          </a:p>
        </p:txBody>
      </p:sp>
      <p:pic>
        <p:nvPicPr>
          <p:cNvPr id="6" name="Picture 5">
            <a:extLst>
              <a:ext uri="{FF2B5EF4-FFF2-40B4-BE49-F238E27FC236}">
                <a16:creationId xmlns:a16="http://schemas.microsoft.com/office/drawing/2014/main" id="{E58A4F00-E78A-DB99-88A1-3A925DBF3E07}"/>
              </a:ext>
            </a:extLst>
          </p:cNvPr>
          <p:cNvPicPr>
            <a:picLocks noChangeAspect="1"/>
          </p:cNvPicPr>
          <p:nvPr/>
        </p:nvPicPr>
        <p:blipFill>
          <a:blip r:embed="rId3"/>
          <a:stretch>
            <a:fillRect/>
          </a:stretch>
        </p:blipFill>
        <p:spPr>
          <a:xfrm>
            <a:off x="126609" y="1292908"/>
            <a:ext cx="8046720" cy="5485875"/>
          </a:xfrm>
          <a:prstGeom prst="rect">
            <a:avLst/>
          </a:prstGeom>
        </p:spPr>
      </p:pic>
      <p:sp>
        <p:nvSpPr>
          <p:cNvPr id="3" name="TextBox 2">
            <a:extLst>
              <a:ext uri="{FF2B5EF4-FFF2-40B4-BE49-F238E27FC236}">
                <a16:creationId xmlns:a16="http://schemas.microsoft.com/office/drawing/2014/main" id="{A1BDF761-CE41-B3B6-553C-8A79A504C353}"/>
              </a:ext>
            </a:extLst>
          </p:cNvPr>
          <p:cNvSpPr txBox="1"/>
          <p:nvPr/>
        </p:nvSpPr>
        <p:spPr>
          <a:xfrm>
            <a:off x="8173329" y="1236637"/>
            <a:ext cx="3713870" cy="507831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800" b="1" dirty="0"/>
              <a:t>Non-informative</a:t>
            </a:r>
            <a:r>
              <a:rPr lang="en-GB" sz="2800" dirty="0"/>
              <a:t>:</a:t>
            </a:r>
          </a:p>
          <a:p>
            <a:pPr lvl="1">
              <a:spcBef>
                <a:spcPts val="1200"/>
              </a:spcBef>
            </a:pPr>
            <a:r>
              <a:rPr lang="en-GB" sz="2400" dirty="0"/>
              <a:t>Independent of event occurrence. E.g.: by design </a:t>
            </a:r>
            <a:r>
              <a:rPr lang="en-GB" sz="2400" dirty="0">
                <a:sym typeface="Wingdings" panose="05000000000000000000" pitchFamily="2" charset="2"/>
              </a:rPr>
              <a:t> </a:t>
            </a:r>
            <a:r>
              <a:rPr lang="en-GB" sz="2400" dirty="0"/>
              <a:t>end of the study </a:t>
            </a:r>
          </a:p>
          <a:p>
            <a:pPr marL="285750" indent="-285750">
              <a:spcBef>
                <a:spcPts val="1200"/>
              </a:spcBef>
              <a:buFont typeface="Arial" panose="020B0604020202020204" pitchFamily="34" charset="0"/>
              <a:buChar char="•"/>
            </a:pPr>
            <a:r>
              <a:rPr lang="en-GB" sz="2800" b="1" dirty="0"/>
              <a:t>Informative</a:t>
            </a:r>
            <a:r>
              <a:rPr lang="en-GB" sz="2800" dirty="0"/>
              <a:t>:</a:t>
            </a:r>
            <a:endParaRPr lang="en-GB" sz="2400" dirty="0"/>
          </a:p>
          <a:p>
            <a:pPr lvl="1">
              <a:spcBef>
                <a:spcPts val="1200"/>
              </a:spcBef>
            </a:pPr>
            <a:r>
              <a:rPr lang="en-GB" sz="2400" dirty="0"/>
              <a:t>Participants with censored data are likely to have experienced the event</a:t>
            </a:r>
          </a:p>
          <a:p>
            <a:pPr>
              <a:spcBef>
                <a:spcPts val="1200"/>
              </a:spcBef>
            </a:pPr>
            <a:endParaRPr lang="en-GB" sz="3600" dirty="0"/>
          </a:p>
        </p:txBody>
      </p:sp>
    </p:spTree>
    <p:extLst>
      <p:ext uri="{BB962C8B-B14F-4D97-AF65-F5344CB8AC3E}">
        <p14:creationId xmlns:p14="http://schemas.microsoft.com/office/powerpoint/2010/main" val="248511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CBC1-C0F6-9AAA-B57C-C6A10E14C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AF3C9-E795-FD20-101F-D8EBB6CCE2C3}"/>
              </a:ext>
            </a:extLst>
          </p:cNvPr>
          <p:cNvSpPr>
            <a:spLocks noGrp="1"/>
          </p:cNvSpPr>
          <p:nvPr>
            <p:ph type="title"/>
          </p:nvPr>
        </p:nvSpPr>
        <p:spPr>
          <a:xfrm>
            <a:off x="0" y="79216"/>
            <a:ext cx="12192000" cy="948691"/>
          </a:xfrm>
          <a:solidFill>
            <a:srgbClr val="C00000"/>
          </a:solidFill>
        </p:spPr>
        <p:txBody>
          <a:bodyPr>
            <a:normAutofit/>
          </a:bodyPr>
          <a:lstStyle/>
          <a:p>
            <a:r>
              <a:rPr lang="en-GB" dirty="0">
                <a:solidFill>
                  <a:schemeClr val="bg1"/>
                </a:solidFill>
              </a:rPr>
              <a:t>	Dataset</a:t>
            </a:r>
          </a:p>
        </p:txBody>
      </p:sp>
      <p:sp>
        <p:nvSpPr>
          <p:cNvPr id="3" name="TextBox 2">
            <a:extLst>
              <a:ext uri="{FF2B5EF4-FFF2-40B4-BE49-F238E27FC236}">
                <a16:creationId xmlns:a16="http://schemas.microsoft.com/office/drawing/2014/main" id="{23A13895-9DE6-DBEF-60C3-442E8554412A}"/>
              </a:ext>
            </a:extLst>
          </p:cNvPr>
          <p:cNvSpPr txBox="1"/>
          <p:nvPr/>
        </p:nvSpPr>
        <p:spPr>
          <a:xfrm>
            <a:off x="61993" y="2340965"/>
            <a:ext cx="4850969" cy="387798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t>N = 180</a:t>
            </a:r>
          </a:p>
          <a:p>
            <a:pPr marL="285750" indent="-285750">
              <a:spcBef>
                <a:spcPts val="1200"/>
              </a:spcBef>
              <a:buFont typeface="Arial" panose="020B0604020202020204" pitchFamily="34" charset="0"/>
              <a:buChar char="•"/>
            </a:pPr>
            <a:r>
              <a:rPr lang="en-GB" sz="2400" b="1" dirty="0"/>
              <a:t>Beginning of time</a:t>
            </a:r>
            <a:r>
              <a:rPr lang="en-GB" sz="2400" dirty="0"/>
              <a:t>: Grade year 7; </a:t>
            </a:r>
            <a:r>
              <a:rPr lang="en-GB" sz="2400" b="1" dirty="0"/>
              <a:t>Time metric</a:t>
            </a:r>
            <a:r>
              <a:rPr lang="en-GB" sz="2400" dirty="0"/>
              <a:t>: Grade years 7 to 12 (discrete);</a:t>
            </a:r>
          </a:p>
          <a:p>
            <a:pPr marL="285750" indent="-285750">
              <a:spcBef>
                <a:spcPts val="1200"/>
              </a:spcBef>
              <a:buFont typeface="Arial" panose="020B0604020202020204" pitchFamily="34" charset="0"/>
              <a:buChar char="•"/>
            </a:pPr>
            <a:r>
              <a:rPr lang="en-GB" sz="2400" b="1" dirty="0"/>
              <a:t>Target Event: </a:t>
            </a:r>
            <a:r>
              <a:rPr lang="en-GB" sz="2400" dirty="0"/>
              <a:t>Yearly</a:t>
            </a:r>
            <a:r>
              <a:rPr lang="en-GB" sz="2400" b="1" dirty="0"/>
              <a:t> </a:t>
            </a:r>
            <a:r>
              <a:rPr lang="en-GB" sz="2400" dirty="0"/>
              <a:t>Self-reported initiation of intercourse; </a:t>
            </a:r>
            <a:r>
              <a:rPr lang="en-GB" sz="2400" b="1" dirty="0"/>
              <a:t> </a:t>
            </a:r>
            <a:r>
              <a:rPr lang="en-GB" sz="2400" dirty="0"/>
              <a:t> </a:t>
            </a:r>
          </a:p>
          <a:p>
            <a:pPr marL="285750" indent="-285750">
              <a:spcBef>
                <a:spcPts val="1200"/>
              </a:spcBef>
              <a:buFont typeface="Arial" panose="020B0604020202020204" pitchFamily="34" charset="0"/>
              <a:buChar char="•"/>
            </a:pPr>
            <a:r>
              <a:rPr lang="en-GB" sz="2400" b="1" dirty="0"/>
              <a:t>Covariates</a:t>
            </a:r>
            <a:r>
              <a:rPr lang="en-GB" sz="2400" dirty="0"/>
              <a:t>: Parental Transitions (</a:t>
            </a:r>
            <a:r>
              <a:rPr lang="en-GB" sz="2400" i="1" dirty="0"/>
              <a:t>pt</a:t>
            </a:r>
            <a:r>
              <a:rPr lang="en-GB" sz="2400" dirty="0"/>
              <a:t>); Parental Antisocial Scores (</a:t>
            </a:r>
            <a:r>
              <a:rPr lang="en-GB" sz="2400" i="1" dirty="0"/>
              <a:t>pas</a:t>
            </a:r>
            <a:r>
              <a:rPr lang="en-GB" sz="2400" dirty="0"/>
              <a:t>)</a:t>
            </a:r>
          </a:p>
        </p:txBody>
      </p:sp>
      <p:pic>
        <p:nvPicPr>
          <p:cNvPr id="6" name="Picture 5" descr="A screenshot of a computer&#10;&#10;Description automatically generated">
            <a:extLst>
              <a:ext uri="{FF2B5EF4-FFF2-40B4-BE49-F238E27FC236}">
                <a16:creationId xmlns:a16="http://schemas.microsoft.com/office/drawing/2014/main" id="{D74A6DDB-E60C-5886-2CD6-331B229A5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232" y="2250740"/>
            <a:ext cx="7343775" cy="3781425"/>
          </a:xfrm>
          <a:prstGeom prst="rect">
            <a:avLst/>
          </a:prstGeom>
        </p:spPr>
      </p:pic>
      <p:sp>
        <p:nvSpPr>
          <p:cNvPr id="7" name="TextBox 6">
            <a:extLst>
              <a:ext uri="{FF2B5EF4-FFF2-40B4-BE49-F238E27FC236}">
                <a16:creationId xmlns:a16="http://schemas.microsoft.com/office/drawing/2014/main" id="{51042378-848F-EF03-481D-46AE588511C8}"/>
              </a:ext>
            </a:extLst>
          </p:cNvPr>
          <p:cNvSpPr txBox="1"/>
          <p:nvPr/>
        </p:nvSpPr>
        <p:spPr>
          <a:xfrm>
            <a:off x="340962" y="1162270"/>
            <a:ext cx="11220774" cy="954107"/>
          </a:xfrm>
          <a:prstGeom prst="rect">
            <a:avLst/>
          </a:prstGeom>
          <a:noFill/>
        </p:spPr>
        <p:txBody>
          <a:bodyPr wrap="square" rtlCol="0">
            <a:spAutoFit/>
          </a:bodyPr>
          <a:lstStyle/>
          <a:p>
            <a:pPr>
              <a:spcBef>
                <a:spcPts val="1200"/>
              </a:spcBef>
            </a:pPr>
            <a:r>
              <a:rPr lang="en-GB" sz="2800" dirty="0"/>
              <a:t>Capaldi et al. (1996): </a:t>
            </a:r>
            <a:r>
              <a:rPr lang="en-GB" sz="2800" i="1" dirty="0"/>
              <a:t>Predicting the Timing of First Sexual Intercourse for At-Risk Adolescent Males. </a:t>
            </a:r>
            <a:r>
              <a:rPr lang="en-GB" sz="2800" b="1" i="1" dirty="0"/>
              <a:t>NOTE: </a:t>
            </a:r>
            <a:r>
              <a:rPr lang="en-GB" sz="2800" i="1" dirty="0"/>
              <a:t>modified dataset</a:t>
            </a:r>
          </a:p>
        </p:txBody>
      </p:sp>
    </p:spTree>
    <p:extLst>
      <p:ext uri="{BB962C8B-B14F-4D97-AF65-F5344CB8AC3E}">
        <p14:creationId xmlns:p14="http://schemas.microsoft.com/office/powerpoint/2010/main" val="35878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95024-BBFE-F08D-595E-3708B4BAE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CB8FA-1D11-07DB-70E7-BC46B417CCD6}"/>
              </a:ext>
            </a:extLst>
          </p:cNvPr>
          <p:cNvSpPr>
            <a:spLocks noGrp="1"/>
          </p:cNvSpPr>
          <p:nvPr>
            <p:ph type="title"/>
          </p:nvPr>
        </p:nvSpPr>
        <p:spPr>
          <a:xfrm>
            <a:off x="0" y="79216"/>
            <a:ext cx="12192000" cy="948691"/>
          </a:xfrm>
          <a:solidFill>
            <a:srgbClr val="C00000"/>
          </a:solidFill>
        </p:spPr>
        <p:txBody>
          <a:bodyPr>
            <a:normAutofit/>
          </a:bodyPr>
          <a:lstStyle/>
          <a:p>
            <a:r>
              <a:rPr lang="en-GB" dirty="0">
                <a:solidFill>
                  <a:schemeClr val="bg1"/>
                </a:solidFill>
              </a:rPr>
              <a:t>	Dataset</a:t>
            </a:r>
          </a:p>
        </p:txBody>
      </p:sp>
      <p:sp>
        <p:nvSpPr>
          <p:cNvPr id="3" name="TextBox 2">
            <a:extLst>
              <a:ext uri="{FF2B5EF4-FFF2-40B4-BE49-F238E27FC236}">
                <a16:creationId xmlns:a16="http://schemas.microsoft.com/office/drawing/2014/main" id="{DEFBB27B-B64F-67BF-7687-5388D41DF0EE}"/>
              </a:ext>
            </a:extLst>
          </p:cNvPr>
          <p:cNvSpPr txBox="1"/>
          <p:nvPr/>
        </p:nvSpPr>
        <p:spPr>
          <a:xfrm>
            <a:off x="61993" y="2340965"/>
            <a:ext cx="4850969" cy="335476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t>Beginning of time</a:t>
            </a:r>
            <a:r>
              <a:rPr lang="en-GB" sz="2400" dirty="0"/>
              <a:t>: Grade year 7; </a:t>
            </a:r>
            <a:r>
              <a:rPr lang="en-GB" sz="2400" b="1" dirty="0"/>
              <a:t>Time metric</a:t>
            </a:r>
            <a:r>
              <a:rPr lang="en-GB" sz="2400" dirty="0"/>
              <a:t>: Grade years 7 to 12;</a:t>
            </a:r>
          </a:p>
          <a:p>
            <a:pPr marL="285750" indent="-285750">
              <a:spcBef>
                <a:spcPts val="1200"/>
              </a:spcBef>
              <a:buFont typeface="Arial" panose="020B0604020202020204" pitchFamily="34" charset="0"/>
              <a:buChar char="•"/>
            </a:pPr>
            <a:r>
              <a:rPr lang="en-GB" sz="2400" b="1" dirty="0"/>
              <a:t>Target Event: </a:t>
            </a:r>
            <a:r>
              <a:rPr lang="en-GB" sz="2400" dirty="0"/>
              <a:t>Yearly</a:t>
            </a:r>
            <a:r>
              <a:rPr lang="en-GB" sz="2400" b="1" dirty="0"/>
              <a:t> </a:t>
            </a:r>
            <a:r>
              <a:rPr lang="en-GB" sz="2400" dirty="0"/>
              <a:t>Self-reported initiation of intercourse; </a:t>
            </a:r>
            <a:r>
              <a:rPr lang="en-GB" sz="2400" b="1" dirty="0"/>
              <a:t> </a:t>
            </a:r>
            <a:r>
              <a:rPr lang="en-GB" sz="2400" dirty="0"/>
              <a:t> </a:t>
            </a:r>
          </a:p>
          <a:p>
            <a:pPr marL="285750" indent="-285750">
              <a:spcBef>
                <a:spcPts val="1200"/>
              </a:spcBef>
              <a:buFont typeface="Arial" panose="020B0604020202020204" pitchFamily="34" charset="0"/>
              <a:buChar char="•"/>
            </a:pPr>
            <a:r>
              <a:rPr lang="en-GB" sz="2400" b="1" dirty="0"/>
              <a:t>Covariates</a:t>
            </a:r>
            <a:r>
              <a:rPr lang="en-GB" sz="2400" dirty="0"/>
              <a:t>: Parental Transitions (pt); Parental Antisocial Scores (pas)</a:t>
            </a:r>
          </a:p>
        </p:txBody>
      </p:sp>
      <p:pic>
        <p:nvPicPr>
          <p:cNvPr id="6" name="Picture 5" descr="A screenshot of a computer&#10;&#10;Description automatically generated">
            <a:extLst>
              <a:ext uri="{FF2B5EF4-FFF2-40B4-BE49-F238E27FC236}">
                <a16:creationId xmlns:a16="http://schemas.microsoft.com/office/drawing/2014/main" id="{B27C3BDA-AE31-9EEF-F077-21724EF8A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232" y="2250740"/>
            <a:ext cx="7343775" cy="3781425"/>
          </a:xfrm>
          <a:prstGeom prst="rect">
            <a:avLst/>
          </a:prstGeom>
        </p:spPr>
      </p:pic>
      <p:sp>
        <p:nvSpPr>
          <p:cNvPr id="7" name="TextBox 6">
            <a:extLst>
              <a:ext uri="{FF2B5EF4-FFF2-40B4-BE49-F238E27FC236}">
                <a16:creationId xmlns:a16="http://schemas.microsoft.com/office/drawing/2014/main" id="{28532109-D178-1754-5E78-96A5B7CE8255}"/>
              </a:ext>
            </a:extLst>
          </p:cNvPr>
          <p:cNvSpPr txBox="1"/>
          <p:nvPr/>
        </p:nvSpPr>
        <p:spPr>
          <a:xfrm>
            <a:off x="340962" y="1162270"/>
            <a:ext cx="11220774" cy="954107"/>
          </a:xfrm>
          <a:prstGeom prst="rect">
            <a:avLst/>
          </a:prstGeom>
          <a:noFill/>
        </p:spPr>
        <p:txBody>
          <a:bodyPr wrap="square" rtlCol="0">
            <a:spAutoFit/>
          </a:bodyPr>
          <a:lstStyle/>
          <a:p>
            <a:pPr>
              <a:spcBef>
                <a:spcPts val="1200"/>
              </a:spcBef>
            </a:pPr>
            <a:r>
              <a:rPr lang="en-GB" sz="2800" dirty="0"/>
              <a:t>Capaldi et al. (1996): </a:t>
            </a:r>
            <a:r>
              <a:rPr lang="en-GB" sz="2800" i="1" dirty="0"/>
              <a:t>Predicting the Timing of First Sexual Intercourse for At-Risk Adolescent Males. NOTE: </a:t>
            </a:r>
            <a:r>
              <a:rPr lang="en-GB" sz="2800" dirty="0"/>
              <a:t>I have modified the dataset</a:t>
            </a:r>
            <a:endParaRPr lang="en-GB" sz="2800" i="1" dirty="0"/>
          </a:p>
        </p:txBody>
      </p:sp>
      <p:sp>
        <p:nvSpPr>
          <p:cNvPr id="4" name="Oval 3">
            <a:extLst>
              <a:ext uri="{FF2B5EF4-FFF2-40B4-BE49-F238E27FC236}">
                <a16:creationId xmlns:a16="http://schemas.microsoft.com/office/drawing/2014/main" id="{3859999A-D998-613F-5848-A78B233A1B39}"/>
              </a:ext>
            </a:extLst>
          </p:cNvPr>
          <p:cNvSpPr/>
          <p:nvPr/>
        </p:nvSpPr>
        <p:spPr>
          <a:xfrm>
            <a:off x="8139885" y="2623088"/>
            <a:ext cx="953037" cy="399245"/>
          </a:xfrm>
          <a:custGeom>
            <a:avLst/>
            <a:gdLst>
              <a:gd name="connsiteX0" fmla="*/ 0 w 953037"/>
              <a:gd name="connsiteY0" fmla="*/ 199623 h 399245"/>
              <a:gd name="connsiteX1" fmla="*/ 476519 w 953037"/>
              <a:gd name="connsiteY1" fmla="*/ 0 h 399245"/>
              <a:gd name="connsiteX2" fmla="*/ 953038 w 953037"/>
              <a:gd name="connsiteY2" fmla="*/ 199623 h 399245"/>
              <a:gd name="connsiteX3" fmla="*/ 476519 w 953037"/>
              <a:gd name="connsiteY3" fmla="*/ 399246 h 399245"/>
              <a:gd name="connsiteX4" fmla="*/ 0 w 953037"/>
              <a:gd name="connsiteY4" fmla="*/ 199623 h 39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037" h="399245" extrusionOk="0">
                <a:moveTo>
                  <a:pt x="0" y="199623"/>
                </a:moveTo>
                <a:cubicBezTo>
                  <a:pt x="-9022" y="89760"/>
                  <a:pt x="262319" y="48149"/>
                  <a:pt x="476519" y="0"/>
                </a:cubicBezTo>
                <a:cubicBezTo>
                  <a:pt x="750946" y="23096"/>
                  <a:pt x="954107" y="122007"/>
                  <a:pt x="953038" y="199623"/>
                </a:cubicBezTo>
                <a:cubicBezTo>
                  <a:pt x="948941" y="303690"/>
                  <a:pt x="780801" y="448949"/>
                  <a:pt x="476519" y="399246"/>
                </a:cubicBezTo>
                <a:cubicBezTo>
                  <a:pt x="220996" y="370786"/>
                  <a:pt x="7193" y="323283"/>
                  <a:pt x="0" y="199623"/>
                </a:cubicBezTo>
                <a:close/>
              </a:path>
            </a:pathLst>
          </a:custGeom>
          <a:noFill/>
          <a:ln w="57150">
            <a:solidFill>
              <a:srgbClr val="C00000"/>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67EB12E-0412-F573-1DBC-197BB9FCB9B8}"/>
              </a:ext>
            </a:extLst>
          </p:cNvPr>
          <p:cNvSpPr/>
          <p:nvPr/>
        </p:nvSpPr>
        <p:spPr>
          <a:xfrm>
            <a:off x="6662669" y="2596675"/>
            <a:ext cx="953037" cy="399245"/>
          </a:xfrm>
          <a:custGeom>
            <a:avLst/>
            <a:gdLst>
              <a:gd name="connsiteX0" fmla="*/ 0 w 953037"/>
              <a:gd name="connsiteY0" fmla="*/ 199623 h 399245"/>
              <a:gd name="connsiteX1" fmla="*/ 476519 w 953037"/>
              <a:gd name="connsiteY1" fmla="*/ 0 h 399245"/>
              <a:gd name="connsiteX2" fmla="*/ 953038 w 953037"/>
              <a:gd name="connsiteY2" fmla="*/ 199623 h 399245"/>
              <a:gd name="connsiteX3" fmla="*/ 476519 w 953037"/>
              <a:gd name="connsiteY3" fmla="*/ 399246 h 399245"/>
              <a:gd name="connsiteX4" fmla="*/ 0 w 953037"/>
              <a:gd name="connsiteY4" fmla="*/ 199623 h 39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037" h="399245" extrusionOk="0">
                <a:moveTo>
                  <a:pt x="0" y="199623"/>
                </a:moveTo>
                <a:cubicBezTo>
                  <a:pt x="-9022" y="89760"/>
                  <a:pt x="262319" y="48149"/>
                  <a:pt x="476519" y="0"/>
                </a:cubicBezTo>
                <a:cubicBezTo>
                  <a:pt x="750946" y="23096"/>
                  <a:pt x="954107" y="122007"/>
                  <a:pt x="953038" y="199623"/>
                </a:cubicBezTo>
                <a:cubicBezTo>
                  <a:pt x="948941" y="303690"/>
                  <a:pt x="780801" y="448949"/>
                  <a:pt x="476519" y="399246"/>
                </a:cubicBezTo>
                <a:cubicBezTo>
                  <a:pt x="220996" y="370786"/>
                  <a:pt x="7193" y="323283"/>
                  <a:pt x="0" y="199623"/>
                </a:cubicBezTo>
                <a:close/>
              </a:path>
            </a:pathLst>
          </a:custGeom>
          <a:noFill/>
          <a:ln w="57150">
            <a:solidFill>
              <a:srgbClr val="C00000"/>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170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358B-9C39-69E5-2F74-848EE854C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58C52-043E-EE35-42F3-70F093B127EC}"/>
              </a:ext>
            </a:extLst>
          </p:cNvPr>
          <p:cNvSpPr>
            <a:spLocks noGrp="1"/>
          </p:cNvSpPr>
          <p:nvPr>
            <p:ph type="title"/>
          </p:nvPr>
        </p:nvSpPr>
        <p:spPr>
          <a:xfrm>
            <a:off x="0" y="79216"/>
            <a:ext cx="12192000" cy="948691"/>
          </a:xfrm>
          <a:solidFill>
            <a:srgbClr val="C00000"/>
          </a:solidFill>
        </p:spPr>
        <p:txBody>
          <a:bodyPr>
            <a:normAutofit/>
          </a:bodyPr>
          <a:lstStyle/>
          <a:p>
            <a:r>
              <a:rPr lang="en-GB" dirty="0">
                <a:solidFill>
                  <a:schemeClr val="bg1"/>
                </a:solidFill>
              </a:rPr>
              <a:t>	Dataset</a:t>
            </a:r>
          </a:p>
        </p:txBody>
      </p:sp>
      <p:sp>
        <p:nvSpPr>
          <p:cNvPr id="3" name="TextBox 2">
            <a:extLst>
              <a:ext uri="{FF2B5EF4-FFF2-40B4-BE49-F238E27FC236}">
                <a16:creationId xmlns:a16="http://schemas.microsoft.com/office/drawing/2014/main" id="{2A56BC1F-DE82-D02B-5802-F263FC8F7D77}"/>
              </a:ext>
            </a:extLst>
          </p:cNvPr>
          <p:cNvSpPr txBox="1"/>
          <p:nvPr/>
        </p:nvSpPr>
        <p:spPr>
          <a:xfrm>
            <a:off x="61993" y="2340965"/>
            <a:ext cx="4850969" cy="335476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t>Beginning of time</a:t>
            </a:r>
            <a:r>
              <a:rPr lang="en-GB" sz="2400" dirty="0"/>
              <a:t>: Grade year 7; </a:t>
            </a:r>
            <a:r>
              <a:rPr lang="en-GB" sz="2400" b="1" dirty="0"/>
              <a:t>Time metric</a:t>
            </a:r>
            <a:r>
              <a:rPr lang="en-GB" sz="2400" dirty="0"/>
              <a:t>: Grade years 7 to 12;</a:t>
            </a:r>
          </a:p>
          <a:p>
            <a:pPr marL="285750" indent="-285750">
              <a:spcBef>
                <a:spcPts val="1200"/>
              </a:spcBef>
              <a:buFont typeface="Arial" panose="020B0604020202020204" pitchFamily="34" charset="0"/>
              <a:buChar char="•"/>
            </a:pPr>
            <a:r>
              <a:rPr lang="en-GB" sz="2400" b="1" dirty="0"/>
              <a:t>Target Event: </a:t>
            </a:r>
            <a:r>
              <a:rPr lang="en-GB" sz="2400" dirty="0"/>
              <a:t>Yearly</a:t>
            </a:r>
            <a:r>
              <a:rPr lang="en-GB" sz="2400" b="1" dirty="0"/>
              <a:t> </a:t>
            </a:r>
            <a:r>
              <a:rPr lang="en-GB" sz="2400" dirty="0"/>
              <a:t>Self-reported initiation of intercourse; </a:t>
            </a:r>
            <a:r>
              <a:rPr lang="en-GB" sz="2400" b="1" dirty="0"/>
              <a:t> </a:t>
            </a:r>
            <a:r>
              <a:rPr lang="en-GB" sz="2400" dirty="0"/>
              <a:t> </a:t>
            </a:r>
          </a:p>
          <a:p>
            <a:pPr marL="285750" indent="-285750">
              <a:spcBef>
                <a:spcPts val="1200"/>
              </a:spcBef>
              <a:buFont typeface="Arial" panose="020B0604020202020204" pitchFamily="34" charset="0"/>
              <a:buChar char="•"/>
            </a:pPr>
            <a:r>
              <a:rPr lang="en-GB" sz="2400" b="1" dirty="0"/>
              <a:t>Covariates</a:t>
            </a:r>
            <a:r>
              <a:rPr lang="en-GB" sz="2400" dirty="0"/>
              <a:t>: Parental Transitions (pt); Parental Antisocial Scores (pas)</a:t>
            </a:r>
          </a:p>
        </p:txBody>
      </p:sp>
      <p:pic>
        <p:nvPicPr>
          <p:cNvPr id="6" name="Picture 5" descr="A screenshot of a computer&#10;&#10;Description automatically generated">
            <a:extLst>
              <a:ext uri="{FF2B5EF4-FFF2-40B4-BE49-F238E27FC236}">
                <a16:creationId xmlns:a16="http://schemas.microsoft.com/office/drawing/2014/main" id="{2CD03594-1F3A-D7F0-C503-A653BF15C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232" y="2250740"/>
            <a:ext cx="7343775" cy="3781425"/>
          </a:xfrm>
          <a:prstGeom prst="rect">
            <a:avLst/>
          </a:prstGeom>
        </p:spPr>
      </p:pic>
      <p:sp>
        <p:nvSpPr>
          <p:cNvPr id="7" name="TextBox 6">
            <a:extLst>
              <a:ext uri="{FF2B5EF4-FFF2-40B4-BE49-F238E27FC236}">
                <a16:creationId xmlns:a16="http://schemas.microsoft.com/office/drawing/2014/main" id="{3759886A-0DB5-07BA-E192-5AA2D096EE60}"/>
              </a:ext>
            </a:extLst>
          </p:cNvPr>
          <p:cNvSpPr txBox="1"/>
          <p:nvPr/>
        </p:nvSpPr>
        <p:spPr>
          <a:xfrm>
            <a:off x="340962" y="1162270"/>
            <a:ext cx="11220774" cy="954107"/>
          </a:xfrm>
          <a:prstGeom prst="rect">
            <a:avLst/>
          </a:prstGeom>
          <a:noFill/>
        </p:spPr>
        <p:txBody>
          <a:bodyPr wrap="square" rtlCol="0">
            <a:spAutoFit/>
          </a:bodyPr>
          <a:lstStyle/>
          <a:p>
            <a:pPr>
              <a:spcBef>
                <a:spcPts val="1200"/>
              </a:spcBef>
            </a:pPr>
            <a:r>
              <a:rPr lang="en-GB" sz="2800" dirty="0"/>
              <a:t>Capaldi et al. (1996): </a:t>
            </a:r>
            <a:r>
              <a:rPr lang="en-GB" sz="2800" i="1" dirty="0"/>
              <a:t>Predicting the Timing of First Sexual Intercourse for At-Risk Adolescent Males. NOTE: </a:t>
            </a:r>
            <a:r>
              <a:rPr lang="en-GB" sz="2800" dirty="0"/>
              <a:t>I have modified the dataset</a:t>
            </a:r>
            <a:endParaRPr lang="en-GB" sz="2800" i="1" dirty="0"/>
          </a:p>
        </p:txBody>
      </p:sp>
      <p:sp>
        <p:nvSpPr>
          <p:cNvPr id="4" name="Oval 3">
            <a:extLst>
              <a:ext uri="{FF2B5EF4-FFF2-40B4-BE49-F238E27FC236}">
                <a16:creationId xmlns:a16="http://schemas.microsoft.com/office/drawing/2014/main" id="{C5056A61-7255-4605-892C-7F690B9AE164}"/>
              </a:ext>
            </a:extLst>
          </p:cNvPr>
          <p:cNvSpPr/>
          <p:nvPr/>
        </p:nvSpPr>
        <p:spPr>
          <a:xfrm>
            <a:off x="8093390" y="2966378"/>
            <a:ext cx="953037" cy="399245"/>
          </a:xfrm>
          <a:custGeom>
            <a:avLst/>
            <a:gdLst>
              <a:gd name="connsiteX0" fmla="*/ 0 w 953037"/>
              <a:gd name="connsiteY0" fmla="*/ 199623 h 399245"/>
              <a:gd name="connsiteX1" fmla="*/ 476519 w 953037"/>
              <a:gd name="connsiteY1" fmla="*/ 0 h 399245"/>
              <a:gd name="connsiteX2" fmla="*/ 953038 w 953037"/>
              <a:gd name="connsiteY2" fmla="*/ 199623 h 399245"/>
              <a:gd name="connsiteX3" fmla="*/ 476519 w 953037"/>
              <a:gd name="connsiteY3" fmla="*/ 399246 h 399245"/>
              <a:gd name="connsiteX4" fmla="*/ 0 w 953037"/>
              <a:gd name="connsiteY4" fmla="*/ 199623 h 39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037" h="399245" extrusionOk="0">
                <a:moveTo>
                  <a:pt x="0" y="199623"/>
                </a:moveTo>
                <a:cubicBezTo>
                  <a:pt x="-9022" y="89760"/>
                  <a:pt x="262319" y="48149"/>
                  <a:pt x="476519" y="0"/>
                </a:cubicBezTo>
                <a:cubicBezTo>
                  <a:pt x="750946" y="23096"/>
                  <a:pt x="954107" y="122007"/>
                  <a:pt x="953038" y="199623"/>
                </a:cubicBezTo>
                <a:cubicBezTo>
                  <a:pt x="948941" y="303690"/>
                  <a:pt x="780801" y="448949"/>
                  <a:pt x="476519" y="399246"/>
                </a:cubicBezTo>
                <a:cubicBezTo>
                  <a:pt x="220996" y="370786"/>
                  <a:pt x="7193" y="323283"/>
                  <a:pt x="0" y="199623"/>
                </a:cubicBezTo>
                <a:close/>
              </a:path>
            </a:pathLst>
          </a:custGeom>
          <a:noFill/>
          <a:ln w="57150">
            <a:solidFill>
              <a:srgbClr val="C00000"/>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AE54BB8-7CE6-3433-5F1A-C9C9346A30B8}"/>
              </a:ext>
            </a:extLst>
          </p:cNvPr>
          <p:cNvSpPr/>
          <p:nvPr/>
        </p:nvSpPr>
        <p:spPr>
          <a:xfrm>
            <a:off x="6616174" y="2939965"/>
            <a:ext cx="953037" cy="399245"/>
          </a:xfrm>
          <a:custGeom>
            <a:avLst/>
            <a:gdLst>
              <a:gd name="connsiteX0" fmla="*/ 0 w 953037"/>
              <a:gd name="connsiteY0" fmla="*/ 199623 h 399245"/>
              <a:gd name="connsiteX1" fmla="*/ 476519 w 953037"/>
              <a:gd name="connsiteY1" fmla="*/ 0 h 399245"/>
              <a:gd name="connsiteX2" fmla="*/ 953038 w 953037"/>
              <a:gd name="connsiteY2" fmla="*/ 199623 h 399245"/>
              <a:gd name="connsiteX3" fmla="*/ 476519 w 953037"/>
              <a:gd name="connsiteY3" fmla="*/ 399246 h 399245"/>
              <a:gd name="connsiteX4" fmla="*/ 0 w 953037"/>
              <a:gd name="connsiteY4" fmla="*/ 199623 h 39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037" h="399245" extrusionOk="0">
                <a:moveTo>
                  <a:pt x="0" y="199623"/>
                </a:moveTo>
                <a:cubicBezTo>
                  <a:pt x="-9022" y="89760"/>
                  <a:pt x="262319" y="48149"/>
                  <a:pt x="476519" y="0"/>
                </a:cubicBezTo>
                <a:cubicBezTo>
                  <a:pt x="750946" y="23096"/>
                  <a:pt x="954107" y="122007"/>
                  <a:pt x="953038" y="199623"/>
                </a:cubicBezTo>
                <a:cubicBezTo>
                  <a:pt x="948941" y="303690"/>
                  <a:pt x="780801" y="448949"/>
                  <a:pt x="476519" y="399246"/>
                </a:cubicBezTo>
                <a:cubicBezTo>
                  <a:pt x="220996" y="370786"/>
                  <a:pt x="7193" y="323283"/>
                  <a:pt x="0" y="199623"/>
                </a:cubicBezTo>
                <a:close/>
              </a:path>
            </a:pathLst>
          </a:custGeom>
          <a:noFill/>
          <a:ln w="57150">
            <a:solidFill>
              <a:srgbClr val="C00000"/>
            </a:solidFill>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331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22FEB-D386-CB08-09F1-A93869F07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B17EF-22D1-F501-7800-DDB41FEFE33D}"/>
              </a:ext>
            </a:extLst>
          </p:cNvPr>
          <p:cNvSpPr>
            <a:spLocks noGrp="1"/>
          </p:cNvSpPr>
          <p:nvPr>
            <p:ph type="title"/>
          </p:nvPr>
        </p:nvSpPr>
        <p:spPr>
          <a:xfrm>
            <a:off x="0" y="79216"/>
            <a:ext cx="12192000" cy="948691"/>
          </a:xfrm>
          <a:solidFill>
            <a:srgbClr val="C00000"/>
          </a:solidFill>
        </p:spPr>
        <p:txBody>
          <a:bodyPr/>
          <a:lstStyle/>
          <a:p>
            <a:r>
              <a:rPr lang="en-GB" dirty="0">
                <a:solidFill>
                  <a:schemeClr val="bg1"/>
                </a:solidFill>
              </a:rPr>
              <a:t>	The Life Table</a:t>
            </a:r>
          </a:p>
        </p:txBody>
      </p:sp>
      <p:sp>
        <p:nvSpPr>
          <p:cNvPr id="6" name="TextBox 5">
            <a:extLst>
              <a:ext uri="{FF2B5EF4-FFF2-40B4-BE49-F238E27FC236}">
                <a16:creationId xmlns:a16="http://schemas.microsoft.com/office/drawing/2014/main" id="{9CF16C48-EF0A-F5C2-AFE3-2AC273BD6B99}"/>
              </a:ext>
            </a:extLst>
          </p:cNvPr>
          <p:cNvSpPr txBox="1"/>
          <p:nvPr/>
        </p:nvSpPr>
        <p:spPr>
          <a:xfrm>
            <a:off x="7728487" y="1429799"/>
            <a:ext cx="4308529" cy="47705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2400" b="1" dirty="0"/>
              <a:t>Rows: </a:t>
            </a:r>
            <a:r>
              <a:rPr lang="en-GB" sz="2400" dirty="0"/>
              <a:t>time intervals including </a:t>
            </a:r>
            <a:r>
              <a:rPr lang="en-GB" sz="2400" i="1" dirty="0"/>
              <a:t>initial time </a:t>
            </a:r>
            <a:r>
              <a:rPr lang="en-GB" sz="2400" dirty="0"/>
              <a:t>and excluding </a:t>
            </a:r>
            <a:r>
              <a:rPr lang="en-GB" sz="2400" i="1" dirty="0"/>
              <a:t>concluding time</a:t>
            </a:r>
            <a:r>
              <a:rPr lang="en-GB" sz="2400" dirty="0"/>
              <a:t>. </a:t>
            </a:r>
            <a:endParaRPr lang="en-GB" sz="2400" b="1" dirty="0"/>
          </a:p>
          <a:p>
            <a:pPr marL="285750" indent="-285750">
              <a:spcBef>
                <a:spcPts val="1200"/>
              </a:spcBef>
              <a:buFont typeface="Arial" panose="020B0604020202020204" pitchFamily="34" charset="0"/>
              <a:buChar char="•"/>
            </a:pPr>
            <a:r>
              <a:rPr lang="en-GB" sz="2400" b="1" dirty="0" err="1"/>
              <a:t>n.risk</a:t>
            </a:r>
            <a:r>
              <a:rPr lang="en-GB" sz="2400" b="1" dirty="0"/>
              <a:t>: </a:t>
            </a:r>
            <a:r>
              <a:rPr lang="en-GB" sz="2400" dirty="0"/>
              <a:t> </a:t>
            </a:r>
            <a:r>
              <a:rPr lang="en-GB" sz="2400" i="1" dirty="0"/>
              <a:t>Risk Set, n</a:t>
            </a:r>
            <a:r>
              <a:rPr lang="en-GB" sz="2400" dirty="0"/>
              <a:t>umber at risk in each interval</a:t>
            </a:r>
          </a:p>
          <a:p>
            <a:pPr marL="800100" lvl="1" indent="-342900">
              <a:spcBef>
                <a:spcPts val="1200"/>
              </a:spcBef>
              <a:buFont typeface="Wingdings" panose="05000000000000000000" pitchFamily="2" charset="2"/>
              <a:buChar char="à"/>
            </a:pPr>
            <a:r>
              <a:rPr lang="en-GB" sz="2400" dirty="0">
                <a:sym typeface="Wingdings" panose="05000000000000000000" pitchFamily="2" charset="2"/>
              </a:rPr>
              <a:t>Not censored, still in the study &amp;</a:t>
            </a:r>
          </a:p>
          <a:p>
            <a:pPr marL="800100" lvl="1" indent="-342900">
              <a:spcBef>
                <a:spcPts val="1200"/>
              </a:spcBef>
              <a:buFont typeface="Wingdings" panose="05000000000000000000" pitchFamily="2" charset="2"/>
              <a:buChar char="à"/>
            </a:pPr>
            <a:r>
              <a:rPr lang="en-GB" sz="2400" dirty="0">
                <a:sym typeface="Wingdings" panose="05000000000000000000" pitchFamily="2" charset="2"/>
              </a:rPr>
              <a:t>Not yet experienced the target event</a:t>
            </a:r>
          </a:p>
          <a:p>
            <a:pPr lvl="1">
              <a:spcBef>
                <a:spcPts val="1200"/>
              </a:spcBef>
            </a:pPr>
            <a:r>
              <a:rPr lang="en-GB" sz="2400" dirty="0">
                <a:sym typeface="Wingdings" panose="05000000000000000000" pitchFamily="2" charset="2"/>
              </a:rPr>
              <a:t>i.e., are at risk of experiencing the event</a:t>
            </a:r>
            <a:endParaRPr lang="en-GB" sz="2400" dirty="0"/>
          </a:p>
        </p:txBody>
      </p:sp>
      <p:pic>
        <p:nvPicPr>
          <p:cNvPr id="11" name="Picture 10" descr="A screenshot of a computer&#10;&#10;Description automatically generated">
            <a:extLst>
              <a:ext uri="{FF2B5EF4-FFF2-40B4-BE49-F238E27FC236}">
                <a16:creationId xmlns:a16="http://schemas.microsoft.com/office/drawing/2014/main" id="{F9F82CFD-7A0B-EED3-0FDB-7B00080A5F57}"/>
              </a:ext>
            </a:extLst>
          </p:cNvPr>
          <p:cNvPicPr>
            <a:picLocks noChangeAspect="1"/>
          </p:cNvPicPr>
          <p:nvPr/>
        </p:nvPicPr>
        <p:blipFill>
          <a:blip r:embed="rId3">
            <a:extLst>
              <a:ext uri="{28A0092B-C50C-407E-A947-70E740481C1C}">
                <a14:useLocalDpi xmlns:a14="http://schemas.microsoft.com/office/drawing/2010/main" val="0"/>
              </a:ext>
            </a:extLst>
          </a:blip>
          <a:srcRect l="30936" r="30022" b="59119"/>
          <a:stretch/>
        </p:blipFill>
        <p:spPr>
          <a:xfrm>
            <a:off x="312519" y="1585843"/>
            <a:ext cx="7415968" cy="3998402"/>
          </a:xfrm>
          <a:prstGeom prst="rect">
            <a:avLst/>
          </a:prstGeom>
        </p:spPr>
      </p:pic>
    </p:spTree>
    <p:extLst>
      <p:ext uri="{BB962C8B-B14F-4D97-AF65-F5344CB8AC3E}">
        <p14:creationId xmlns:p14="http://schemas.microsoft.com/office/powerpoint/2010/main" val="2695401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3368</Words>
  <Application>Microsoft Office PowerPoint</Application>
  <PresentationFormat>Widescreen</PresentationFormat>
  <Paragraphs>221</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Calibri</vt:lpstr>
      <vt:lpstr>Cambria Math</vt:lpstr>
      <vt:lpstr>Wingdings</vt:lpstr>
      <vt:lpstr>Office Theme</vt:lpstr>
      <vt:lpstr>1_Office Theme</vt:lpstr>
      <vt:lpstr>Introduction to Survival Analysis Part #2</vt:lpstr>
      <vt:lpstr> So far…</vt:lpstr>
      <vt:lpstr> Outline</vt:lpstr>
      <vt:lpstr> A key challenge…Censoring</vt:lpstr>
      <vt:lpstr> A key challenge…Censoring</vt:lpstr>
      <vt:lpstr> Dataset</vt:lpstr>
      <vt:lpstr> Dataset</vt:lpstr>
      <vt:lpstr> Dataset</vt:lpstr>
      <vt:lpstr> The Life Table</vt:lpstr>
      <vt:lpstr> Discrete Time Hazard Function: </vt:lpstr>
      <vt:lpstr> Discrete-time Hazard Function: </vt:lpstr>
      <vt:lpstr> Discrete-time Hazard Function: </vt:lpstr>
      <vt:lpstr> Survivor Function </vt:lpstr>
      <vt:lpstr> Survivor Function </vt:lpstr>
      <vt:lpstr> Survivor Function</vt:lpstr>
      <vt:lpstr> Survivor Function</vt:lpstr>
      <vt:lpstr> Median Lifetime</vt:lpstr>
      <vt:lpstr> Hazard and Survivor functions together provide insights</vt:lpstr>
      <vt:lpstr>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Oliver Perra</dc:creator>
  <cp:lastModifiedBy>Gil Dekel</cp:lastModifiedBy>
  <cp:revision>31</cp:revision>
  <dcterms:created xsi:type="dcterms:W3CDTF">2024-12-11T09:03:02Z</dcterms:created>
  <dcterms:modified xsi:type="dcterms:W3CDTF">2025-02-12T09:08:13Z</dcterms:modified>
</cp:coreProperties>
</file>